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22.xml" ContentType="application/vnd.openxmlformats-officedocument.presentationml.notesSlide+xml"/>
  <Override PartName="/ppt/notesSlides/notesSlide9.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707" r:id="rId2"/>
  </p:sldMasterIdLst>
  <p:notesMasterIdLst>
    <p:notesMasterId r:id="rId28"/>
  </p:notesMasterIdLst>
  <p:handoutMasterIdLst>
    <p:handoutMasterId r:id="rId29"/>
  </p:handoutMasterIdLst>
  <p:sldIdLst>
    <p:sldId id="318" r:id="rId3"/>
    <p:sldId id="348" r:id="rId4"/>
    <p:sldId id="347" r:id="rId5"/>
    <p:sldId id="349" r:id="rId6"/>
    <p:sldId id="320" r:id="rId7"/>
    <p:sldId id="350" r:id="rId8"/>
    <p:sldId id="297" r:id="rId9"/>
    <p:sldId id="310" r:id="rId10"/>
    <p:sldId id="311" r:id="rId11"/>
    <p:sldId id="325" r:id="rId12"/>
    <p:sldId id="285" r:id="rId13"/>
    <p:sldId id="351" r:id="rId14"/>
    <p:sldId id="287" r:id="rId15"/>
    <p:sldId id="288" r:id="rId16"/>
    <p:sldId id="289" r:id="rId17"/>
    <p:sldId id="352" r:id="rId18"/>
    <p:sldId id="326" r:id="rId19"/>
    <p:sldId id="300" r:id="rId20"/>
    <p:sldId id="353" r:id="rId21"/>
    <p:sldId id="354" r:id="rId22"/>
    <p:sldId id="314" r:id="rId23"/>
    <p:sldId id="346" r:id="rId24"/>
    <p:sldId id="342" r:id="rId25"/>
    <p:sldId id="343" r:id="rId26"/>
    <p:sldId id="344" r:id="rId27"/>
  </p:sldIdLst>
  <p:sldSz cx="9144000" cy="6858000" type="screen4x3"/>
  <p:notesSz cx="6669088" cy="988536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UFOURG Marie" initials="" lastIdx="11" clrIdx="0"/>
  <p:cmAuthor id="1" name="Benoît AUBARD" initials="" lastIdx="7" clrIdx="1"/>
  <p:cmAuthor id="2" name="DUFOURG Marie" initials="RTE" lastIdx="11" clrIdx="2"/>
  <p:cmAuthor id="3" name="Benoît AUBARD" initials="BAU" lastIdx="2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FEFC0"/>
    <a:srgbClr val="D3B5E9"/>
    <a:srgbClr val="541426"/>
    <a:srgbClr val="3333FF"/>
    <a:srgbClr val="00FF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573" autoAdjust="0"/>
  </p:normalViewPr>
  <p:slideViewPr>
    <p:cSldViewPr>
      <p:cViewPr varScale="1">
        <p:scale>
          <a:sx n="93" d="100"/>
          <a:sy n="93" d="100"/>
        </p:scale>
        <p:origin x="-9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5.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38" Type="http://schemas.openxmlformats.org/officeDocument/2006/relationships/customXml" Target="../customXml/item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7219" name="Rectangle 3"/>
          <p:cNvSpPr>
            <a:spLocks noGrp="1" noChangeArrowheads="1"/>
          </p:cNvSpPr>
          <p:nvPr>
            <p:ph type="dt" sz="quarter" idx="1"/>
          </p:nvPr>
        </p:nvSpPr>
        <p:spPr bwMode="auto">
          <a:xfrm>
            <a:off x="377825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212E648-D418-4018-9799-7688D4A7D839}" type="datetimeFigureOut">
              <a:rPr lang="en-US"/>
              <a:pPr>
                <a:defRPr/>
              </a:pPr>
              <a:t>10/10/2011</a:t>
            </a:fld>
            <a:endParaRPr lang="en-US"/>
          </a:p>
        </p:txBody>
      </p:sp>
      <p:sp>
        <p:nvSpPr>
          <p:cNvPr id="137220" name="Rectangle 4"/>
          <p:cNvSpPr>
            <a:spLocks noGrp="1" noChangeArrowheads="1"/>
          </p:cNvSpPr>
          <p:nvPr>
            <p:ph type="ftr" sz="quarter" idx="2"/>
          </p:nvPr>
        </p:nvSpPr>
        <p:spPr bwMode="auto">
          <a:xfrm>
            <a:off x="0" y="93900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7221" name="Rectangle 5"/>
          <p:cNvSpPr>
            <a:spLocks noGrp="1" noChangeArrowheads="1"/>
          </p:cNvSpPr>
          <p:nvPr>
            <p:ph type="sldNum" sz="quarter" idx="3"/>
          </p:nvPr>
        </p:nvSpPr>
        <p:spPr bwMode="auto">
          <a:xfrm>
            <a:off x="3778250" y="93900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8DAEF4A-8819-4032-82C0-72B59CF2A738}" type="slidenum">
              <a:rPr lang="en-US"/>
              <a:pPr>
                <a:defRPr/>
              </a:pPr>
              <a:t>‹N°›</a:t>
            </a:fld>
            <a:endParaRPr lang="en-US"/>
          </a:p>
        </p:txBody>
      </p:sp>
    </p:spTree>
    <p:extLst>
      <p:ext uri="{BB962C8B-B14F-4D97-AF65-F5344CB8AC3E}">
        <p14:creationId xmlns:p14="http://schemas.microsoft.com/office/powerpoint/2010/main" xmlns="" val="2798183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778250" y="0"/>
            <a:ext cx="2889250" cy="493713"/>
          </a:xfrm>
          <a:prstGeom prst="rect">
            <a:avLst/>
          </a:prstGeom>
        </p:spPr>
        <p:txBody>
          <a:bodyPr vert="horz" lIns="91440" tIns="45720" rIns="91440" bIns="45720" rtlCol="0"/>
          <a:lstStyle>
            <a:lvl1pPr algn="r">
              <a:defRPr sz="1200"/>
            </a:lvl1pPr>
          </a:lstStyle>
          <a:p>
            <a:pPr>
              <a:defRPr/>
            </a:pPr>
            <a:fld id="{26613333-493E-444E-9C7E-120D7B9A900E}" type="datetimeFigureOut">
              <a:rPr lang="fr-FR"/>
              <a:pPr>
                <a:defRPr/>
              </a:pPr>
              <a:t>10/10/2011</a:t>
            </a:fld>
            <a:endParaRPr lang="fr-FR"/>
          </a:p>
        </p:txBody>
      </p:sp>
      <p:sp>
        <p:nvSpPr>
          <p:cNvPr id="4" name="Espace réservé de l'image des diapositives 3"/>
          <p:cNvSpPr>
            <a:spLocks noGrp="1" noRot="1" noChangeAspect="1"/>
          </p:cNvSpPr>
          <p:nvPr>
            <p:ph type="sldImg" idx="2"/>
          </p:nvPr>
        </p:nvSpPr>
        <p:spPr>
          <a:xfrm>
            <a:off x="863600" y="741363"/>
            <a:ext cx="4941888" cy="3706812"/>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66750" y="4695825"/>
            <a:ext cx="5335588" cy="4448175"/>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390063"/>
            <a:ext cx="2889250" cy="493712"/>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778250" y="9390063"/>
            <a:ext cx="2889250" cy="493712"/>
          </a:xfrm>
          <a:prstGeom prst="rect">
            <a:avLst/>
          </a:prstGeom>
        </p:spPr>
        <p:txBody>
          <a:bodyPr vert="horz" lIns="91440" tIns="45720" rIns="91440" bIns="45720" rtlCol="0" anchor="b"/>
          <a:lstStyle>
            <a:lvl1pPr algn="r">
              <a:defRPr sz="1200"/>
            </a:lvl1pPr>
          </a:lstStyle>
          <a:p>
            <a:pPr>
              <a:defRPr/>
            </a:pPr>
            <a:fld id="{D76D6145-8477-42EC-A888-45922376D9C2}" type="slidenum">
              <a:rPr lang="fr-FR"/>
              <a:pPr>
                <a:defRPr/>
              </a:pPr>
              <a:t>‹N°›</a:t>
            </a:fld>
            <a:endParaRPr lang="fr-FR"/>
          </a:p>
        </p:txBody>
      </p:sp>
    </p:spTree>
    <p:extLst>
      <p:ext uri="{BB962C8B-B14F-4D97-AF65-F5344CB8AC3E}">
        <p14:creationId xmlns:p14="http://schemas.microsoft.com/office/powerpoint/2010/main" xmlns="" val="517067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pPr>
            <a:endParaRPr lang="sv-SE" sz="8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710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710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D913D9-5BC0-4DD2-A033-9DE571EE896A}" type="slidenum">
              <a:rPr lang="fr-FR" smtClean="0"/>
              <a:pPr/>
              <a:t>10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915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915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A95266-DF66-46F0-A31E-E9A5F8153CC4}" type="slidenum">
              <a:rPr lang="fr-FR" smtClean="0"/>
              <a:pPr/>
              <a:t>11</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120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5120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72712E-2050-47CC-AE63-2E7C43266198}" type="slidenum">
              <a:rPr lang="fr-FR" smtClean="0"/>
              <a:pPr/>
              <a:t>12</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325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5325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20624C-DEA4-4187-A0BC-4358B6A12D7F}" type="slidenum">
              <a:rPr lang="fr-FR" smtClean="0"/>
              <a:pPr/>
              <a:t>13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529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5529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276844-5B13-48C6-BA11-EF4BD54AEF5C}" type="slidenum">
              <a:rPr lang="fr-FR" smtClean="0"/>
              <a:pPr/>
              <a:t>14</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73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5734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3037D3-8F1E-4E78-A3CD-24EF8C9E2246}" type="slidenum">
              <a:rPr lang="fr-FR" smtClean="0"/>
              <a:pPr/>
              <a:t>15</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891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891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27CF02-56AE-4D7D-99C0-6C544E1A591C}" type="slidenum">
              <a:rPr lang="fr-FR" smtClean="0"/>
              <a:pPr/>
              <a:t>16</a:t>
            </a:fld>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75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675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947901-D6C6-42FC-B8E6-80E6B318D24D}" type="slidenum">
              <a:rPr lang="fr-FR" smtClean="0"/>
              <a:pPr/>
              <a:t>17</a:t>
            </a:fld>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96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696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E7A4BF-5757-42CE-9F0C-7855AF1F557B}" type="slidenum">
              <a:rPr lang="fr-FR" smtClean="0"/>
              <a:pPr/>
              <a:t>18</a:t>
            </a:fld>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716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7168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70DA99-BC05-432F-8207-48CB4C851C21}" type="slidenum">
              <a:rPr lang="fr-FR" smtClean="0"/>
              <a:pPr/>
              <a:t>19</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867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6993EC-0E0F-4D67-9CDB-85CE5072BE4F}" type="slidenum">
              <a:rPr lang="fr-FR" smtClean="0"/>
              <a:pPr/>
              <a:t>2</a:t>
            </a:fld>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7373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7373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CAF26D-A79A-4976-BB82-C90F57344A5B}" type="slidenum">
              <a:rPr lang="fr-FR" smtClean="0"/>
              <a:pPr/>
              <a:t>20</a:t>
            </a:fld>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headEnd/>
            <a:tailEnd/>
          </a:ln>
        </p:spPr>
      </p:sp>
      <p:sp>
        <p:nvSpPr>
          <p:cNvPr id="819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pPr>
            <a:endParaRPr lang="sv-SE" sz="8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headEnd/>
            <a:tailEnd/>
          </a:ln>
        </p:spPr>
      </p:sp>
      <p:sp>
        <p:nvSpPr>
          <p:cNvPr id="819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pPr>
            <a:endParaRPr lang="sv-SE" sz="8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939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5939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260D67-E515-4AC2-96F1-0B8B5D3227D7}" type="slidenum">
              <a:rPr lang="fr-FR" smtClean="0"/>
              <a:pPr/>
              <a:t>23</a:t>
            </a:fld>
            <a:endParaRPr lang="fr-F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144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6144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41B856-A193-41F1-9C95-FB0F10A4B1AB}" type="slidenum">
              <a:rPr lang="fr-FR" smtClean="0"/>
              <a:pPr/>
              <a:t>24</a:t>
            </a:fld>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349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6349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B7C1C7-413E-4FC6-9C04-95654977CB10}" type="slidenum">
              <a:rPr lang="fr-FR" smtClean="0"/>
              <a:pPr/>
              <a:t>25</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867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6993EC-0E0F-4D67-9CDB-85CE5072BE4F}" type="slidenum">
              <a:rPr lang="fr-FR" smtClean="0"/>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072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072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FDF140-AF49-4775-B860-384A4627A680}" type="slidenum">
              <a:rPr lang="fr-FR" smtClean="0"/>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277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277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590F6-16DE-40DF-B431-2D87C748787B}" type="slidenum">
              <a:rPr lang="fr-FR" smtClean="0"/>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6867" name="Espace réservé du numéro de diapositive 3"/>
          <p:cNvSpPr txBox="1">
            <a:spLocks noGrp="1"/>
          </p:cNvSpPr>
          <p:nvPr/>
        </p:nvSpPr>
        <p:spPr bwMode="auto">
          <a:xfrm>
            <a:off x="3778250" y="9390063"/>
            <a:ext cx="2889250" cy="493712"/>
          </a:xfrm>
          <a:prstGeom prst="rect">
            <a:avLst/>
          </a:prstGeom>
          <a:noFill/>
          <a:ln w="9525">
            <a:noFill/>
            <a:miter lim="800000"/>
            <a:headEnd/>
            <a:tailEnd/>
          </a:ln>
        </p:spPr>
        <p:txBody>
          <a:bodyPr anchor="b"/>
          <a:lstStyle/>
          <a:p>
            <a:pPr algn="r"/>
            <a:fld id="{49DE6874-6463-4F6C-9F1F-D23B2804CA65}" type="slidenum">
              <a:rPr lang="fr-FR" sz="1200"/>
              <a:pPr algn="r"/>
              <a:t>6</a:t>
            </a:fld>
            <a:endParaRPr 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09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09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24E874-9539-4B1A-A8CD-894AB169EE68}" type="slidenum">
              <a:rPr lang="fr-FR" smtClean="0"/>
              <a:pPr/>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301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301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DBABB4-97A5-4B56-A79B-4CDA689FB961}" type="slidenum">
              <a:rPr lang="fr-FR" smtClean="0"/>
              <a:pPr/>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50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505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C88475-7B57-4B75-8D94-8119275DDC6B}" type="slidenum">
              <a:rPr lang="fr-FR" smtClean="0"/>
              <a:pPr/>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ntsoe.eu/"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13A6F8C-5B09-49D9-AAA0-0FDE490AF49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8990F21-3582-4CD5-B3D5-4F63E5BF2F46}"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41F77B3-CC7E-4CEE-9E48-376070DCB93A}"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7"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8"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9"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1"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0E579E7D-786E-48EC-8FB3-F8FF243F368C}" type="slidenum">
              <a:rPr lang="en-GB"/>
              <a:pPr>
                <a:defRPr/>
              </a:pPr>
              <a:t>‹N°›</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2"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3"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4"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64A7EE03-4C51-4AFB-8FBB-14677F99BFC8}" type="slidenum">
              <a:rPr lang="en-GB"/>
              <a:pPr>
                <a:defRPr/>
              </a:pPr>
              <a:t>‹N°›</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pic>
        <p:nvPicPr>
          <p:cNvPr id="5"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6"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9"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75F6EDA7-77B7-49E5-AC17-E94CB5E090EF}" type="slidenum">
              <a:rPr lang="en-GB"/>
              <a:pPr>
                <a:defRPr/>
              </a:pPr>
              <a:t>‹N°›</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pic>
        <p:nvPicPr>
          <p:cNvPr id="5" name="Picture 2" descr="entsoe.eu">
            <a:hlinkClick r:id="rId2"/>
          </p:cNvPr>
          <p:cNvPicPr>
            <a:picLocks noChangeAspect="1" noChangeArrowheads="1"/>
          </p:cNvPicPr>
          <p:nvPr userDrawn="1"/>
        </p:nvPicPr>
        <p:blipFill>
          <a:blip r:embed="rId3" cstate="print"/>
          <a:srcRect/>
          <a:stretch>
            <a:fillRect/>
          </a:stretch>
        </p:blipFill>
        <p:spPr bwMode="auto">
          <a:xfrm>
            <a:off x="7383463" y="173038"/>
            <a:ext cx="1581150" cy="447675"/>
          </a:xfrm>
          <a:prstGeom prst="rect">
            <a:avLst/>
          </a:prstGeom>
          <a:noFill/>
          <a:ln w="9525">
            <a:noFill/>
            <a:miter lim="800000"/>
            <a:headEnd/>
            <a:tailEnd/>
          </a:ln>
        </p:spPr>
      </p:pic>
      <p:pic>
        <p:nvPicPr>
          <p:cNvPr id="6" name="Picture 2"/>
          <p:cNvPicPr>
            <a:picLocks noChangeAspect="1" noChangeArrowheads="1"/>
          </p:cNvPicPr>
          <p:nvPr userDrawn="1"/>
        </p:nvPicPr>
        <p:blipFill>
          <a:blip r:embed="rId4" cstate="print"/>
          <a:srcRect/>
          <a:stretch>
            <a:fillRect/>
          </a:stretch>
        </p:blipFill>
        <p:spPr bwMode="auto">
          <a:xfrm>
            <a:off x="0" y="0"/>
            <a:ext cx="1584325" cy="1628775"/>
          </a:xfrm>
          <a:prstGeom prst="rect">
            <a:avLst/>
          </a:prstGeom>
          <a:noFill/>
          <a:ln w="9525">
            <a:noFill/>
            <a:miter lim="800000"/>
            <a:headEnd/>
            <a:tailEnd/>
          </a:ln>
        </p:spPr>
      </p:pic>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9"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A030584F-453E-4CFF-A400-7BC22DC44A12}" type="slidenum">
              <a:rPr lang="en-GB"/>
              <a:pPr>
                <a:defRPr/>
              </a:pPr>
              <a:t>‹N°›</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0"/>
            <a:ext cx="1584325" cy="1628775"/>
          </a:xfrm>
          <a:prstGeom prst="rect">
            <a:avLst/>
          </a:prstGeom>
          <a:noFill/>
          <a:ln w="9525">
            <a:noFill/>
            <a:miter lim="800000"/>
            <a:headEnd/>
            <a:tailEnd/>
          </a:ln>
        </p:spPr>
      </p:pic>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Espace réservé de la dat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6" name="Espace réservé du pied de pag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7" name="Espace réservé du numéro de diapositiv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BA1E436A-8D55-4CA3-B03E-DBABEEFA7A7E}" type="slidenum">
              <a:rPr lang="en-GB"/>
              <a:pPr>
                <a:defRPr/>
              </a:pPr>
              <a:t>‹N°›</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0"/>
            <a:ext cx="1584325" cy="1628775"/>
          </a:xfrm>
          <a:prstGeom prst="rect">
            <a:avLst/>
          </a:prstGeom>
          <a:noFill/>
          <a:ln w="9525">
            <a:noFill/>
            <a:miter lim="800000"/>
            <a:headEnd/>
            <a:tailEnd/>
          </a:ln>
        </p:spPr>
      </p:pic>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Espace réservé de la dat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6" name="Espace réservé du pied de pag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7" name="Espace réservé du numéro de diapositiv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11EE26C2-4CD5-4DDA-BC44-B2139CC0FB71}" type="slidenum">
              <a:rPr lang="en-GB"/>
              <a:pPr>
                <a:defRPr/>
              </a:pPr>
              <a:t>‹N°›</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o innholdsdeler">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0"/>
            <a:ext cx="1584325" cy="1628775"/>
          </a:xfrm>
          <a:prstGeom prst="rect">
            <a:avLst/>
          </a:prstGeom>
          <a:noFill/>
          <a:ln w="9525">
            <a:noFill/>
            <a:miter lim="800000"/>
            <a:headEnd/>
            <a:tailEnd/>
          </a:ln>
        </p:spPr>
      </p:pic>
      <p:cxnSp>
        <p:nvCxnSpPr>
          <p:cNvPr id="5" name="Rett linje 183"/>
          <p:cNvCxnSpPr/>
          <p:nvPr userDrawn="1"/>
        </p:nvCxnSpPr>
        <p:spPr>
          <a:xfrm>
            <a:off x="1619250" y="1614488"/>
            <a:ext cx="7127875" cy="15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Rectangle 6"/>
          <p:cNvSpPr/>
          <p:nvPr userDrawn="1"/>
        </p:nvSpPr>
        <p:spPr bwMode="black">
          <a:xfrm>
            <a:off x="8867775" y="6535738"/>
            <a:ext cx="214313" cy="2159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7" name="ZoneTexte 7"/>
          <p:cNvSpPr txBox="1"/>
          <p:nvPr userDrawn="1"/>
        </p:nvSpPr>
        <p:spPr bwMode="white">
          <a:xfrm>
            <a:off x="8766175" y="6453188"/>
            <a:ext cx="414338" cy="244475"/>
          </a:xfrm>
          <a:prstGeom prst="rect">
            <a:avLst/>
          </a:prstGeom>
          <a:noFill/>
        </p:spPr>
        <p:txBody>
          <a:bodyPr wrap="none">
            <a:spAutoFit/>
          </a:bodyPr>
          <a:lstStyle/>
          <a:p>
            <a:pPr algn="r">
              <a:defRPr/>
            </a:pPr>
            <a:fld id="{58897CBA-CC67-49A1-BA60-5B8B1C73EB0A}" type="slidenum">
              <a:rPr lang="fr-FR" sz="1050" b="1">
                <a:solidFill>
                  <a:schemeClr val="bg1"/>
                </a:solidFill>
                <a:latin typeface="Tw Cen MT" pitchFamily="34" charset="0"/>
              </a:rPr>
              <a:pPr algn="r">
                <a:defRPr/>
              </a:pPr>
              <a:t>‹N°›</a:t>
            </a:fld>
            <a:endParaRPr lang="fr-FR" sz="1050" b="1" dirty="0">
              <a:solidFill>
                <a:schemeClr val="bg1"/>
              </a:solidFill>
              <a:latin typeface="Tw Cen MT" pitchFamily="34" charset="0"/>
            </a:endParaRPr>
          </a:p>
        </p:txBody>
      </p:sp>
      <p:sp>
        <p:nvSpPr>
          <p:cNvPr id="8" name="Rectangle 8"/>
          <p:cNvSpPr/>
          <p:nvPr userDrawn="1"/>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9" name="Rectangle 9"/>
          <p:cNvSpPr/>
          <p:nvPr userDrawn="1"/>
        </p:nvSpPr>
        <p:spPr bwMode="black">
          <a:xfrm>
            <a:off x="8867775" y="6535738"/>
            <a:ext cx="214313" cy="2159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10" name="ZoneTexte 10"/>
          <p:cNvSpPr txBox="1"/>
          <p:nvPr userDrawn="1"/>
        </p:nvSpPr>
        <p:spPr bwMode="white">
          <a:xfrm>
            <a:off x="8689975" y="6515100"/>
            <a:ext cx="414338" cy="244475"/>
          </a:xfrm>
          <a:prstGeom prst="rect">
            <a:avLst/>
          </a:prstGeom>
          <a:noFill/>
        </p:spPr>
        <p:txBody>
          <a:bodyPr wrap="none">
            <a:spAutoFit/>
          </a:bodyPr>
          <a:lstStyle/>
          <a:p>
            <a:pPr algn="r">
              <a:defRPr/>
            </a:pPr>
            <a:fld id="{59C9FF2C-EAB9-4076-BB95-65436A12A052}" type="slidenum">
              <a:rPr lang="fr-FR" sz="1050" b="1">
                <a:solidFill>
                  <a:schemeClr val="bg1"/>
                </a:solidFill>
                <a:latin typeface="Tw Cen MT" pitchFamily="34" charset="0"/>
              </a:rPr>
              <a:pPr algn="r">
                <a:defRPr/>
              </a:pPr>
              <a:t>‹N°›</a:t>
            </a:fld>
            <a:endParaRPr lang="fr-FR" sz="1050" b="1" dirty="0">
              <a:solidFill>
                <a:schemeClr val="bg1"/>
              </a:solidFill>
              <a:latin typeface="Tw Cen MT" pitchFamily="34" charset="0"/>
            </a:endParaRPr>
          </a:p>
        </p:txBody>
      </p:sp>
      <p:sp>
        <p:nvSpPr>
          <p:cNvPr id="11" name="Rectangle 11"/>
          <p:cNvSpPr/>
          <p:nvPr userDrawn="1"/>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2" name="Tittel 1"/>
          <p:cNvSpPr>
            <a:spLocks noGrp="1"/>
          </p:cNvSpPr>
          <p:nvPr>
            <p:ph type="title"/>
          </p:nvPr>
        </p:nvSpPr>
        <p:spPr>
          <a:xfrm>
            <a:off x="1619672" y="476672"/>
            <a:ext cx="7128792" cy="1143000"/>
          </a:xfrm>
        </p:spPr>
        <p:txBody>
          <a:bodyPr anchor="b"/>
          <a:lstStyle>
            <a:lvl1pPr algn="l">
              <a:defRPr sz="3200" b="1">
                <a:solidFill>
                  <a:schemeClr val="bg1">
                    <a:lumMod val="50000"/>
                  </a:schemeClr>
                </a:solidFill>
                <a:latin typeface="Tw Cen MT" pitchFamily="34" charset="0"/>
              </a:defRPr>
            </a:lvl1pPr>
          </a:lstStyle>
          <a:p>
            <a:r>
              <a:rPr lang="en-US" smtClean="0"/>
              <a:t>Titelmasterformat durch Klicken bearbeiten</a:t>
            </a:r>
            <a:endParaRPr lang="nb-NO"/>
          </a:p>
        </p:txBody>
      </p:sp>
      <p:sp>
        <p:nvSpPr>
          <p:cNvPr id="3" name="Plassholder for innhold 2"/>
          <p:cNvSpPr>
            <a:spLocks noGrp="1"/>
          </p:cNvSpPr>
          <p:nvPr>
            <p:ph sz="half" idx="1"/>
          </p:nvPr>
        </p:nvSpPr>
        <p:spPr>
          <a:xfrm>
            <a:off x="323528" y="1981200"/>
            <a:ext cx="8496944" cy="4114800"/>
          </a:xfrm>
        </p:spPr>
        <p:txBody>
          <a:bodyPr/>
          <a:lstStyle>
            <a:lvl1pPr>
              <a:defRPr sz="2800">
                <a:latin typeface="Tw Cen MT" pitchFamily="34" charset="0"/>
              </a:defRPr>
            </a:lvl1pPr>
            <a:lvl2pPr>
              <a:defRPr sz="2000">
                <a:latin typeface="Tw Cen MT" pitchFamily="34" charset="0"/>
              </a:defRPr>
            </a:lvl2pPr>
            <a:lvl3pPr>
              <a:defRPr sz="1800">
                <a:latin typeface="Tw Cen MT" pitchFamily="34" charset="0"/>
              </a:defRPr>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o innholdsdeler">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0"/>
            <a:ext cx="1584325" cy="1628775"/>
          </a:xfrm>
          <a:prstGeom prst="rect">
            <a:avLst/>
          </a:prstGeom>
          <a:noFill/>
          <a:ln w="9525">
            <a:noFill/>
            <a:miter lim="800000"/>
            <a:headEnd/>
            <a:tailEnd/>
          </a:ln>
        </p:spPr>
      </p:pic>
      <p:cxnSp>
        <p:nvCxnSpPr>
          <p:cNvPr id="5" name="Rett linje 183"/>
          <p:cNvCxnSpPr/>
          <p:nvPr userDrawn="1"/>
        </p:nvCxnSpPr>
        <p:spPr>
          <a:xfrm>
            <a:off x="1619250" y="1614488"/>
            <a:ext cx="7127875" cy="15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Rectangle 6"/>
          <p:cNvSpPr/>
          <p:nvPr userDrawn="1"/>
        </p:nvSpPr>
        <p:spPr bwMode="black">
          <a:xfrm>
            <a:off x="8867775" y="6535738"/>
            <a:ext cx="214313" cy="2159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7" name="ZoneTexte 7"/>
          <p:cNvSpPr txBox="1"/>
          <p:nvPr userDrawn="1"/>
        </p:nvSpPr>
        <p:spPr bwMode="white">
          <a:xfrm>
            <a:off x="8766175" y="6453188"/>
            <a:ext cx="414338" cy="244475"/>
          </a:xfrm>
          <a:prstGeom prst="rect">
            <a:avLst/>
          </a:prstGeom>
          <a:noFill/>
        </p:spPr>
        <p:txBody>
          <a:bodyPr wrap="none">
            <a:spAutoFit/>
          </a:bodyPr>
          <a:lstStyle/>
          <a:p>
            <a:pPr algn="r">
              <a:defRPr/>
            </a:pPr>
            <a:fld id="{C350976A-5B5A-4934-9E4D-79991ACE152E}" type="slidenum">
              <a:rPr lang="fr-FR" sz="1050" b="1">
                <a:solidFill>
                  <a:schemeClr val="bg1"/>
                </a:solidFill>
                <a:latin typeface="Tw Cen MT" pitchFamily="34" charset="0"/>
              </a:rPr>
              <a:pPr algn="r">
                <a:defRPr/>
              </a:pPr>
              <a:t>‹N°›</a:t>
            </a:fld>
            <a:endParaRPr lang="fr-FR" sz="1050" b="1" dirty="0">
              <a:solidFill>
                <a:schemeClr val="bg1"/>
              </a:solidFill>
              <a:latin typeface="Tw Cen MT" pitchFamily="34" charset="0"/>
            </a:endParaRPr>
          </a:p>
        </p:txBody>
      </p:sp>
      <p:sp>
        <p:nvSpPr>
          <p:cNvPr id="8" name="Rectangle 8"/>
          <p:cNvSpPr/>
          <p:nvPr userDrawn="1"/>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9" name="Rectangle 9"/>
          <p:cNvSpPr/>
          <p:nvPr userDrawn="1"/>
        </p:nvSpPr>
        <p:spPr bwMode="black">
          <a:xfrm>
            <a:off x="8867775" y="6535738"/>
            <a:ext cx="214313" cy="2159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10" name="ZoneTexte 10"/>
          <p:cNvSpPr txBox="1"/>
          <p:nvPr userDrawn="1"/>
        </p:nvSpPr>
        <p:spPr bwMode="white">
          <a:xfrm>
            <a:off x="8689975" y="6515100"/>
            <a:ext cx="414338" cy="244475"/>
          </a:xfrm>
          <a:prstGeom prst="rect">
            <a:avLst/>
          </a:prstGeom>
          <a:noFill/>
        </p:spPr>
        <p:txBody>
          <a:bodyPr wrap="none">
            <a:spAutoFit/>
          </a:bodyPr>
          <a:lstStyle/>
          <a:p>
            <a:pPr algn="r">
              <a:defRPr/>
            </a:pPr>
            <a:fld id="{88838843-7B1F-4380-B707-6772CBEDB06C}" type="slidenum">
              <a:rPr lang="fr-FR" sz="1050" b="1">
                <a:solidFill>
                  <a:schemeClr val="bg1"/>
                </a:solidFill>
                <a:latin typeface="Tw Cen MT" pitchFamily="34" charset="0"/>
              </a:rPr>
              <a:pPr algn="r">
                <a:defRPr/>
              </a:pPr>
              <a:t>‹N°›</a:t>
            </a:fld>
            <a:endParaRPr lang="fr-FR" sz="1050" b="1" dirty="0">
              <a:solidFill>
                <a:schemeClr val="bg1"/>
              </a:solidFill>
              <a:latin typeface="Tw Cen MT" pitchFamily="34" charset="0"/>
            </a:endParaRPr>
          </a:p>
        </p:txBody>
      </p:sp>
      <p:sp>
        <p:nvSpPr>
          <p:cNvPr id="11" name="Rectangle 11"/>
          <p:cNvSpPr/>
          <p:nvPr userDrawn="1"/>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2" name="Tittel 1"/>
          <p:cNvSpPr>
            <a:spLocks noGrp="1"/>
          </p:cNvSpPr>
          <p:nvPr>
            <p:ph type="title"/>
          </p:nvPr>
        </p:nvSpPr>
        <p:spPr>
          <a:xfrm>
            <a:off x="1043608" y="0"/>
            <a:ext cx="7128792" cy="1143000"/>
          </a:xfrm>
        </p:spPr>
        <p:txBody>
          <a:bodyPr anchor="b"/>
          <a:lstStyle>
            <a:lvl1pPr algn="l">
              <a:defRPr sz="3200" b="1">
                <a:solidFill>
                  <a:schemeClr val="bg1">
                    <a:lumMod val="50000"/>
                  </a:schemeClr>
                </a:solidFill>
                <a:latin typeface="Tw Cen MT" pitchFamily="34" charset="0"/>
              </a:defRPr>
            </a:lvl1pPr>
          </a:lstStyle>
          <a:p>
            <a:r>
              <a:rPr lang="en-US" smtClean="0"/>
              <a:t>Titelmasterformat durch Klicken bearbeiten</a:t>
            </a:r>
            <a:endParaRPr lang="nb-NO"/>
          </a:p>
        </p:txBody>
      </p:sp>
      <p:sp>
        <p:nvSpPr>
          <p:cNvPr id="3" name="Plassholder for innhold 2"/>
          <p:cNvSpPr>
            <a:spLocks noGrp="1"/>
          </p:cNvSpPr>
          <p:nvPr>
            <p:ph sz="half" idx="1"/>
          </p:nvPr>
        </p:nvSpPr>
        <p:spPr>
          <a:xfrm>
            <a:off x="323528" y="1981200"/>
            <a:ext cx="8496944" cy="4114800"/>
          </a:xfrm>
        </p:spPr>
        <p:txBody>
          <a:bodyPr/>
          <a:lstStyle>
            <a:lvl1pPr>
              <a:defRPr sz="2800">
                <a:latin typeface="Tw Cen MT" pitchFamily="34" charset="0"/>
              </a:defRPr>
            </a:lvl1pPr>
            <a:lvl2pPr>
              <a:defRPr sz="2000">
                <a:latin typeface="Tw Cen MT" pitchFamily="34" charset="0"/>
              </a:defRPr>
            </a:lvl2pPr>
            <a:lvl3pPr>
              <a:defRPr sz="1800">
                <a:latin typeface="Tw Cen MT" pitchFamily="34" charset="0"/>
              </a:defRPr>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7EB9A9B-6CFF-45E4-8E16-0C2DF49AC8C9}"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A274780-E83C-435F-BFD5-EF92029F230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194B287-E906-4C79-8056-4850B0742B8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BAD7ADE-29DB-43C7-ADF8-48336A59DADD}"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1150BAF1-D586-45DC-8DDC-8CCAD8A49310}"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09F0948-454F-4ACF-89B1-FB2DEAEEF7B4}"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D8AEE45-CF27-4083-A26E-FB76550D8B9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E93D31D-3579-4DF3-BED2-A89730D8361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F9B2165-8235-4928-B916-E1BDB521F7C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27" r:id="rId1"/>
    <p:sldLayoutId id="2147483726" r:id="rId2"/>
    <p:sldLayoutId id="2147483725" r:id="rId3"/>
    <p:sldLayoutId id="2147483724" r:id="rId4"/>
    <p:sldLayoutId id="2147483723" r:id="rId5"/>
    <p:sldLayoutId id="2147483722" r:id="rId6"/>
    <p:sldLayoutId id="2147483721" r:id="rId7"/>
    <p:sldLayoutId id="2147483720" r:id="rId8"/>
    <p:sldLayoutId id="2147483719" r:id="rId9"/>
    <p:sldLayoutId id="2147483718" r:id="rId10"/>
    <p:sldLayoutId id="214748371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6" r:id="rId8"/>
  </p:sldLayoutIdLst>
  <p:hf hdr="0" ftr="0" dt="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ctrTitle" idx="4294967295"/>
          </p:nvPr>
        </p:nvSpPr>
        <p:spPr>
          <a:xfrm>
            <a:off x="685800" y="2130425"/>
            <a:ext cx="7772400" cy="1470025"/>
          </a:xfrm>
        </p:spPr>
        <p:txBody>
          <a:bodyPr/>
          <a:lstStyle/>
          <a:p>
            <a:pPr eaLnBrk="1" hangingPunct="1"/>
            <a:r>
              <a:rPr lang="en-GB" dirty="0" smtClean="0">
                <a:solidFill>
                  <a:schemeClr val="bg2"/>
                </a:solidFill>
              </a:rPr>
              <a:t>Discussion on Intraday Capacity Pricing</a:t>
            </a:r>
          </a:p>
        </p:txBody>
      </p:sp>
      <p:sp>
        <p:nvSpPr>
          <p:cNvPr id="25602"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r>
              <a:rPr lang="en-GB" dirty="0" smtClean="0">
                <a:solidFill>
                  <a:schemeClr val="bg2"/>
                </a:solidFill>
              </a:rPr>
              <a:t>NWE ID project</a:t>
            </a:r>
          </a:p>
          <a:p>
            <a:pPr marL="0" indent="0" algn="ctr" eaLnBrk="1" hangingPunct="1">
              <a:buFontTx/>
              <a:buNone/>
            </a:pPr>
            <a:r>
              <a:rPr lang="en-GB" sz="1600" dirty="0" smtClean="0">
                <a:solidFill>
                  <a:schemeClr val="bg2"/>
                </a:solidFill>
              </a:rPr>
              <a:t>2011-10-10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u contenu 2"/>
          <p:cNvSpPr>
            <a:spLocks/>
          </p:cNvSpPr>
          <p:nvPr/>
        </p:nvSpPr>
        <p:spPr bwMode="auto">
          <a:xfrm>
            <a:off x="755650" y="1773238"/>
            <a:ext cx="7056438" cy="4114800"/>
          </a:xfrm>
          <a:prstGeom prst="rect">
            <a:avLst/>
          </a:prstGeom>
          <a:noFill/>
          <a:ln w="9525">
            <a:noFill/>
            <a:miter lim="800000"/>
            <a:headEnd/>
            <a:tailEnd/>
          </a:ln>
        </p:spPr>
        <p:txBody>
          <a:bodyPr/>
          <a:lstStyle/>
          <a:p>
            <a:pPr marL="533400" indent="-533400" eaLnBrk="0" hangingPunct="0">
              <a:spcBef>
                <a:spcPct val="20000"/>
              </a:spcBef>
              <a:buFontTx/>
              <a:buAutoNum type="arabicPeriod"/>
            </a:pPr>
            <a:r>
              <a:rPr lang="en-US" sz="1600" b="1" dirty="0">
                <a:solidFill>
                  <a:schemeClr val="bg2"/>
                </a:solidFill>
                <a:latin typeface="Tw Cen MT" pitchFamily="34" charset="0"/>
              </a:rPr>
              <a:t>Introduction</a:t>
            </a:r>
          </a:p>
          <a:p>
            <a:pPr marL="993775" lvl="1" indent="-457200" eaLnBrk="0" hangingPunct="0">
              <a:spcBef>
                <a:spcPct val="20000"/>
              </a:spcBef>
              <a:buFontTx/>
              <a:buAutoNum type="alphaLcPeriod"/>
            </a:pPr>
            <a:r>
              <a:rPr lang="en-US" sz="1400" b="1" dirty="0">
                <a:solidFill>
                  <a:schemeClr val="bg2"/>
                </a:solidFill>
                <a:latin typeface="Tw Cen MT" pitchFamily="34" charset="0"/>
              </a:rPr>
              <a:t>Objective</a:t>
            </a:r>
          </a:p>
          <a:p>
            <a:pPr marL="993775" lvl="1" indent="-457200" eaLnBrk="0" hangingPunct="0">
              <a:spcBef>
                <a:spcPct val="20000"/>
              </a:spcBef>
              <a:buFontTx/>
              <a:buAutoNum type="alphaLcPeriod"/>
            </a:pPr>
            <a:r>
              <a:rPr lang="en-US" sz="1400" b="1" dirty="0">
                <a:solidFill>
                  <a:schemeClr val="bg2"/>
                </a:solidFill>
                <a:latin typeface="Tw Cen MT" pitchFamily="34" charset="0"/>
              </a:rPr>
              <a:t>Terminology</a:t>
            </a:r>
          </a:p>
          <a:p>
            <a:pPr marL="993775" lvl="1" indent="-457200" eaLnBrk="0" hangingPunct="0">
              <a:spcBef>
                <a:spcPct val="20000"/>
              </a:spcBef>
              <a:buFontTx/>
              <a:buAutoNum type="alphaLcPeriod"/>
            </a:pPr>
            <a:r>
              <a:rPr lang="en-US" sz="1400" b="1" dirty="0">
                <a:solidFill>
                  <a:schemeClr val="bg2"/>
                </a:solidFill>
                <a:latin typeface="Tw Cen MT" pitchFamily="34" charset="0"/>
              </a:rPr>
              <a:t>Ranking vs. Pricing</a:t>
            </a:r>
          </a:p>
          <a:p>
            <a:pPr marL="993775" lvl="1" indent="-457200" eaLnBrk="0" hangingPunct="0">
              <a:spcBef>
                <a:spcPct val="20000"/>
              </a:spcBef>
              <a:buFontTx/>
              <a:buAutoNum type="alphaLcPeriod"/>
            </a:pPr>
            <a:r>
              <a:rPr lang="en-US" sz="1400" b="1" dirty="0">
                <a:solidFill>
                  <a:schemeClr val="bg2"/>
                </a:solidFill>
                <a:latin typeface="Tw Cen MT" pitchFamily="34" charset="0"/>
              </a:rPr>
              <a:t>Legal background</a:t>
            </a:r>
          </a:p>
          <a:p>
            <a:pPr marL="533400" indent="-533400" eaLnBrk="0" hangingPunct="0">
              <a:spcBef>
                <a:spcPct val="20000"/>
              </a:spcBef>
              <a:buFontTx/>
              <a:buAutoNum type="arabicPeriod"/>
            </a:pPr>
            <a:endParaRPr lang="en-US" sz="1600" b="1" dirty="0">
              <a:latin typeface="Tw Cen MT" pitchFamily="34" charset="0"/>
            </a:endParaRPr>
          </a:p>
          <a:p>
            <a:pPr marL="533400" indent="-533400" eaLnBrk="0" hangingPunct="0">
              <a:spcBef>
                <a:spcPct val="20000"/>
              </a:spcBef>
              <a:buFontTx/>
              <a:buAutoNum type="arabicPeriod"/>
            </a:pPr>
            <a:r>
              <a:rPr lang="en-US" sz="1600" b="1" dirty="0">
                <a:latin typeface="Tw Cen MT" pitchFamily="34" charset="0"/>
              </a:rPr>
              <a:t>Ranking</a:t>
            </a:r>
          </a:p>
          <a:p>
            <a:pPr marL="993775" lvl="1" indent="-457200" eaLnBrk="0" hangingPunct="0">
              <a:spcBef>
                <a:spcPct val="20000"/>
              </a:spcBef>
              <a:buFontTx/>
              <a:buAutoNum type="alphaLcPeriod"/>
            </a:pPr>
            <a:r>
              <a:rPr lang="en-GB" sz="1400" b="1" i="1" dirty="0">
                <a:latin typeface="Tw Cen MT" pitchFamily="34" charset="0"/>
              </a:rPr>
              <a:t>Allocation principles</a:t>
            </a:r>
          </a:p>
          <a:p>
            <a:pPr marL="993775" lvl="1" indent="-457200" eaLnBrk="0" hangingPunct="0">
              <a:spcBef>
                <a:spcPct val="20000"/>
              </a:spcBef>
              <a:buFontTx/>
              <a:buAutoNum type="alphaLcPeriod"/>
            </a:pPr>
            <a:r>
              <a:rPr lang="en-GB" sz="1400" b="1" i="1" dirty="0">
                <a:latin typeface="Tw Cen MT" pitchFamily="34" charset="0"/>
              </a:rPr>
              <a:t>Implicit access (SOB</a:t>
            </a:r>
            <a:r>
              <a:rPr lang="en-GB" sz="1400" b="1" i="1" dirty="0" smtClean="0">
                <a:latin typeface="Tw Cen MT" pitchFamily="34" charset="0"/>
              </a:rPr>
              <a:t>)</a:t>
            </a:r>
          </a:p>
          <a:p>
            <a:pPr marL="993775" lvl="1" indent="-457200" eaLnBrk="0" hangingPunct="0">
              <a:spcBef>
                <a:spcPct val="20000"/>
              </a:spcBef>
              <a:buFontTx/>
              <a:buAutoNum type="alphaLcPeriod"/>
            </a:pPr>
            <a:r>
              <a:rPr lang="en-GB" sz="1400" b="1" i="1" dirty="0" smtClean="0">
                <a:latin typeface="Tw Cen MT" pitchFamily="34" charset="0"/>
              </a:rPr>
              <a:t>Summary</a:t>
            </a:r>
            <a:endParaRPr lang="en-GB" sz="1400" b="1" i="1" dirty="0">
              <a:latin typeface="Tw Cen MT" pitchFamily="34" charset="0"/>
            </a:endParaRPr>
          </a:p>
          <a:p>
            <a:pPr marL="533400" indent="-533400" eaLnBrk="0" hangingPunct="0">
              <a:spcBef>
                <a:spcPct val="20000"/>
              </a:spcBef>
              <a:buFontTx/>
              <a:buAutoNum type="arabicPeriod"/>
            </a:pPr>
            <a:endParaRPr lang="en-US" sz="1600" b="1" dirty="0">
              <a:solidFill>
                <a:schemeClr val="bg2"/>
              </a:solidFill>
              <a:latin typeface="Tw Cen MT" pitchFamily="34" charset="0"/>
            </a:endParaRPr>
          </a:p>
          <a:p>
            <a:pPr marL="533400" indent="-533400" eaLnBrk="0" hangingPunct="0">
              <a:spcBef>
                <a:spcPct val="20000"/>
              </a:spcBef>
              <a:buFontTx/>
              <a:buAutoNum type="arabicPeriod"/>
            </a:pPr>
            <a:r>
              <a:rPr lang="en-US" sz="1600" b="1" dirty="0">
                <a:solidFill>
                  <a:schemeClr val="bg2"/>
                </a:solidFill>
                <a:latin typeface="Tw Cen MT" pitchFamily="34" charset="0"/>
              </a:rPr>
              <a:t>Pricing of Capacity</a:t>
            </a:r>
          </a:p>
          <a:p>
            <a:pPr marL="533400" indent="-533400" eaLnBrk="0" hangingPunct="0">
              <a:spcBef>
                <a:spcPct val="20000"/>
              </a:spcBef>
              <a:buFontTx/>
              <a:buAutoNum type="arabicPeriod"/>
            </a:pPr>
            <a:endParaRPr lang="en-US" sz="1600" b="1" dirty="0">
              <a:solidFill>
                <a:schemeClr val="bg2"/>
              </a:solidFill>
              <a:latin typeface="Tw Cen MT" pitchFamily="34" charset="0"/>
            </a:endParaRPr>
          </a:p>
          <a:p>
            <a:pPr marL="533400" indent="-533400" eaLnBrk="0" hangingPunct="0">
              <a:spcBef>
                <a:spcPct val="20000"/>
              </a:spcBef>
              <a:buFontTx/>
              <a:buChar char="•"/>
            </a:pPr>
            <a:r>
              <a:rPr lang="en-US" sz="1600" b="1" dirty="0">
                <a:solidFill>
                  <a:schemeClr val="bg2"/>
                </a:solidFill>
                <a:latin typeface="Tw Cen MT" pitchFamily="34" charset="0"/>
              </a:rPr>
              <a:t>Appendix</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re 5"/>
          <p:cNvSpPr>
            <a:spLocks noGrp="1"/>
          </p:cNvSpPr>
          <p:nvPr>
            <p:ph type="title"/>
          </p:nvPr>
        </p:nvSpPr>
        <p:spPr>
          <a:xfrm>
            <a:off x="827088" y="2636838"/>
            <a:ext cx="7772400" cy="1362075"/>
          </a:xfrm>
        </p:spPr>
        <p:txBody>
          <a:bodyPr anchor="t"/>
          <a:lstStyle/>
          <a:p>
            <a:r>
              <a:rPr lang="en-US" b="0" smtClean="0">
                <a:solidFill>
                  <a:schemeClr val="tx1"/>
                </a:solidFill>
              </a:rPr>
              <a:t>A question of efficiency: Who should get capacity if a congestion occurs and based on which criteria?</a:t>
            </a:r>
            <a:endParaRPr lang="fr-FR" b="0" smtClean="0">
              <a:solidFill>
                <a:schemeClr val="tx1"/>
              </a:solidFill>
            </a:endParaRPr>
          </a:p>
        </p:txBody>
      </p:sp>
      <p:sp>
        <p:nvSpPr>
          <p:cNvPr id="48130" name="Tittel 1"/>
          <p:cNvSpPr>
            <a:spLocks/>
          </p:cNvSpPr>
          <p:nvPr/>
        </p:nvSpPr>
        <p:spPr bwMode="auto">
          <a:xfrm>
            <a:off x="1619250" y="404813"/>
            <a:ext cx="7129463" cy="1143000"/>
          </a:xfrm>
          <a:prstGeom prst="rect">
            <a:avLst/>
          </a:prstGeom>
          <a:noFill/>
          <a:ln w="9525">
            <a:noFill/>
            <a:miter lim="800000"/>
            <a:headEnd/>
            <a:tailEnd/>
          </a:ln>
        </p:spPr>
        <p:txBody>
          <a:bodyPr anchor="b"/>
          <a:lstStyle/>
          <a:p>
            <a:r>
              <a:rPr lang="nb-NO" sz="3200" b="1">
                <a:solidFill>
                  <a:srgbClr val="7F7F7F"/>
                </a:solidFill>
                <a:latin typeface="Tw Cen MT" pitchFamily="34" charset="0"/>
              </a:rPr>
              <a:t>2. Ranking</a:t>
            </a:r>
            <a:endParaRPr lang="nb-NO" sz="2400" b="1" i="1">
              <a:solidFill>
                <a:srgbClr val="7F7F7F"/>
              </a:solidFill>
              <a:latin typeface="Tw Cen MT"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1630363" y="547688"/>
            <a:ext cx="7451725" cy="1143000"/>
          </a:xfrm>
        </p:spPr>
        <p:txBody>
          <a:bodyPr/>
          <a:lstStyle/>
          <a:p>
            <a:pPr algn="l"/>
            <a:r>
              <a:rPr lang="en-GB" sz="3200" b="1" dirty="0" smtClean="0">
                <a:solidFill>
                  <a:schemeClr val="bg2"/>
                </a:solidFill>
                <a:latin typeface="Tw Cen MT" pitchFamily="34" charset="0"/>
              </a:rPr>
              <a:t>2. Ranking</a:t>
            </a:r>
            <a:r>
              <a:rPr lang="en-GB" sz="2400" b="1" dirty="0" smtClean="0">
                <a:solidFill>
                  <a:schemeClr val="bg2"/>
                </a:solidFill>
                <a:latin typeface="Tw Cen MT" pitchFamily="34" charset="0"/>
              </a:rPr>
              <a:t/>
            </a:r>
            <a:br>
              <a:rPr lang="en-GB" sz="2400" b="1" dirty="0" smtClean="0">
                <a:solidFill>
                  <a:schemeClr val="bg2"/>
                </a:solidFill>
                <a:latin typeface="Tw Cen MT" pitchFamily="34" charset="0"/>
              </a:rPr>
            </a:br>
            <a:r>
              <a:rPr lang="en-GB" sz="2400" i="1" dirty="0" smtClean="0">
                <a:solidFill>
                  <a:schemeClr val="bg2"/>
                </a:solidFill>
                <a:latin typeface="Tw Cen MT" pitchFamily="34" charset="0"/>
              </a:rPr>
              <a:t>2. a. Allocation </a:t>
            </a:r>
            <a:r>
              <a:rPr lang="en-GB" sz="2400" i="1" dirty="0" smtClean="0">
                <a:solidFill>
                  <a:schemeClr val="bg2"/>
                </a:solidFill>
                <a:latin typeface="Tw Cen MT" pitchFamily="34" charset="0"/>
              </a:rPr>
              <a:t>principles</a:t>
            </a:r>
          </a:p>
        </p:txBody>
      </p:sp>
      <p:sp>
        <p:nvSpPr>
          <p:cNvPr id="3075" name="Rectangle 3"/>
          <p:cNvSpPr>
            <a:spLocks noChangeArrowheads="1"/>
          </p:cNvSpPr>
          <p:nvPr/>
        </p:nvSpPr>
        <p:spPr bwMode="auto">
          <a:xfrm>
            <a:off x="735013" y="3429000"/>
            <a:ext cx="8229600" cy="2841625"/>
          </a:xfrm>
          <a:prstGeom prst="rect">
            <a:avLst/>
          </a:prstGeom>
          <a:noFill/>
          <a:ln w="9525">
            <a:noFill/>
            <a:miter lim="800000"/>
            <a:headEnd/>
            <a:tailEnd/>
          </a:ln>
        </p:spPr>
        <p:txBody>
          <a:bodyPr/>
          <a:lstStyle/>
          <a:p>
            <a:pPr marL="609600" indent="-609600">
              <a:spcBef>
                <a:spcPct val="20000"/>
              </a:spcBef>
              <a:buFontTx/>
              <a:buAutoNum type="arabicPeriod"/>
            </a:pPr>
            <a:r>
              <a:rPr lang="en-GB" sz="2400" dirty="0">
                <a:solidFill>
                  <a:schemeClr val="accent4">
                    <a:lumMod val="95000"/>
                    <a:lumOff val="5000"/>
                  </a:schemeClr>
                </a:solidFill>
                <a:latin typeface="Tw Cen MT" pitchFamily="34" charset="0"/>
              </a:rPr>
              <a:t>No capacity available =&gt; no allocation</a:t>
            </a:r>
          </a:p>
          <a:p>
            <a:pPr marL="609600" indent="-609600">
              <a:spcBef>
                <a:spcPct val="20000"/>
              </a:spcBef>
              <a:buFontTx/>
              <a:buAutoNum type="arabicPeriod"/>
            </a:pPr>
            <a:r>
              <a:rPr lang="en-GB" sz="2400" dirty="0">
                <a:solidFill>
                  <a:schemeClr val="accent4">
                    <a:lumMod val="95000"/>
                    <a:lumOff val="5000"/>
                  </a:schemeClr>
                </a:solidFill>
                <a:latin typeface="Tw Cen MT" pitchFamily="34" charset="0"/>
              </a:rPr>
              <a:t>Sufficient* available capacity (i.e. no congestion) =&gt; </a:t>
            </a:r>
            <a:r>
              <a:rPr lang="en-GB" sz="2400" dirty="0" smtClean="0">
                <a:solidFill>
                  <a:schemeClr val="accent4">
                    <a:lumMod val="95000"/>
                    <a:lumOff val="5000"/>
                  </a:schemeClr>
                </a:solidFill>
                <a:latin typeface="Tw Cen MT" pitchFamily="34" charset="0"/>
              </a:rPr>
              <a:t>Allocation based on pure FCFS</a:t>
            </a:r>
            <a:endParaRPr lang="en-GB" sz="2400" dirty="0">
              <a:solidFill>
                <a:schemeClr val="accent4">
                  <a:lumMod val="95000"/>
                  <a:lumOff val="5000"/>
                </a:schemeClr>
              </a:solidFill>
              <a:latin typeface="Tw Cen MT" pitchFamily="34" charset="0"/>
            </a:endParaRPr>
          </a:p>
          <a:p>
            <a:pPr marL="609600" indent="-609600">
              <a:spcBef>
                <a:spcPct val="20000"/>
              </a:spcBef>
              <a:buFontTx/>
              <a:buAutoNum type="arabicPeriod"/>
            </a:pPr>
            <a:r>
              <a:rPr lang="en-GB" sz="2400" dirty="0">
                <a:solidFill>
                  <a:schemeClr val="accent4">
                    <a:lumMod val="95000"/>
                    <a:lumOff val="5000"/>
                  </a:schemeClr>
                </a:solidFill>
                <a:latin typeface="Tw Cen MT" pitchFamily="34" charset="0"/>
              </a:rPr>
              <a:t>“New” capacity becomes available =&gt; </a:t>
            </a:r>
            <a:r>
              <a:rPr lang="en-US" sz="2400" dirty="0">
                <a:solidFill>
                  <a:schemeClr val="accent4">
                    <a:lumMod val="95000"/>
                    <a:lumOff val="5000"/>
                  </a:schemeClr>
                </a:solidFill>
                <a:latin typeface="Tw Cen MT" pitchFamily="34" charset="0"/>
              </a:rPr>
              <a:t>allocation based on willingness to pay (idem at opening of ID market)</a:t>
            </a:r>
          </a:p>
          <a:p>
            <a:pPr marL="609600" indent="-609600">
              <a:spcBef>
                <a:spcPct val="20000"/>
              </a:spcBef>
              <a:buFontTx/>
              <a:buAutoNum type="arabicPeriod"/>
            </a:pPr>
            <a:r>
              <a:rPr lang="nl-BE" sz="2400" dirty="0" err="1">
                <a:solidFill>
                  <a:schemeClr val="accent4">
                    <a:lumMod val="95000"/>
                    <a:lumOff val="5000"/>
                  </a:schemeClr>
                </a:solidFill>
                <a:latin typeface="Tw Cen MT" pitchFamily="34" charset="0"/>
              </a:rPr>
              <a:t>Limited</a:t>
            </a:r>
            <a:r>
              <a:rPr lang="nl-BE" sz="2400" dirty="0">
                <a:solidFill>
                  <a:schemeClr val="accent4">
                    <a:lumMod val="95000"/>
                    <a:lumOff val="5000"/>
                  </a:schemeClr>
                </a:solidFill>
                <a:latin typeface="Tw Cen MT" pitchFamily="34" charset="0"/>
              </a:rPr>
              <a:t>* </a:t>
            </a:r>
            <a:r>
              <a:rPr lang="nl-BE" sz="2400" dirty="0" err="1">
                <a:solidFill>
                  <a:schemeClr val="accent4">
                    <a:lumMod val="95000"/>
                    <a:lumOff val="5000"/>
                  </a:schemeClr>
                </a:solidFill>
                <a:latin typeface="Tw Cen MT" pitchFamily="34" charset="0"/>
              </a:rPr>
              <a:t>capacity</a:t>
            </a:r>
            <a:r>
              <a:rPr lang="nl-BE" sz="2400" dirty="0">
                <a:solidFill>
                  <a:schemeClr val="accent4">
                    <a:lumMod val="95000"/>
                    <a:lumOff val="5000"/>
                  </a:schemeClr>
                </a:solidFill>
                <a:latin typeface="Tw Cen MT" pitchFamily="34" charset="0"/>
              </a:rPr>
              <a:t> </a:t>
            </a:r>
            <a:r>
              <a:rPr lang="nl-BE" sz="2400" dirty="0" err="1">
                <a:solidFill>
                  <a:schemeClr val="accent4">
                    <a:lumMod val="95000"/>
                    <a:lumOff val="5000"/>
                  </a:schemeClr>
                </a:solidFill>
                <a:latin typeface="Tw Cen MT" pitchFamily="34" charset="0"/>
              </a:rPr>
              <a:t>available</a:t>
            </a:r>
            <a:r>
              <a:rPr lang="nl-BE" sz="2400" dirty="0">
                <a:solidFill>
                  <a:schemeClr val="accent4">
                    <a:lumMod val="95000"/>
                    <a:lumOff val="5000"/>
                  </a:schemeClr>
                </a:solidFill>
                <a:latin typeface="Tw Cen MT" pitchFamily="34" charset="0"/>
              </a:rPr>
              <a:t> (i.e. </a:t>
            </a:r>
            <a:r>
              <a:rPr lang="nl-BE" sz="2400" dirty="0" err="1">
                <a:solidFill>
                  <a:schemeClr val="accent4">
                    <a:lumMod val="95000"/>
                    <a:lumOff val="5000"/>
                  </a:schemeClr>
                </a:solidFill>
                <a:latin typeface="Tw Cen MT" pitchFamily="34" charset="0"/>
              </a:rPr>
              <a:t>congestion</a:t>
            </a:r>
            <a:r>
              <a:rPr lang="nl-BE" sz="2400" dirty="0">
                <a:solidFill>
                  <a:schemeClr val="accent4">
                    <a:lumMod val="95000"/>
                    <a:lumOff val="5000"/>
                  </a:schemeClr>
                </a:solidFill>
                <a:latin typeface="Tw Cen MT" pitchFamily="34" charset="0"/>
              </a:rPr>
              <a:t>) </a:t>
            </a:r>
            <a:r>
              <a:rPr lang="nl-BE" sz="2400" dirty="0">
                <a:solidFill>
                  <a:schemeClr val="accent4">
                    <a:lumMod val="95000"/>
                    <a:lumOff val="5000"/>
                  </a:schemeClr>
                </a:solidFill>
                <a:latin typeface="Tw Cen MT" pitchFamily="34" charset="0"/>
                <a:sym typeface="Wingdings" pitchFamily="2" charset="2"/>
              </a:rPr>
              <a:t> </a:t>
            </a:r>
            <a:r>
              <a:rPr lang="en-US" sz="2400" dirty="0">
                <a:solidFill>
                  <a:schemeClr val="accent4">
                    <a:lumMod val="95000"/>
                    <a:lumOff val="5000"/>
                  </a:schemeClr>
                </a:solidFill>
                <a:latin typeface="Tw Cen MT" pitchFamily="34" charset="0"/>
              </a:rPr>
              <a:t>allocation based on willingness to pay</a:t>
            </a:r>
            <a:endParaRPr lang="en-GB" sz="2400" dirty="0">
              <a:solidFill>
                <a:schemeClr val="accent4">
                  <a:lumMod val="95000"/>
                  <a:lumOff val="5000"/>
                </a:schemeClr>
              </a:solidFill>
              <a:latin typeface="Tw Cen MT" pitchFamily="34" charset="0"/>
            </a:endParaRPr>
          </a:p>
        </p:txBody>
      </p:sp>
      <p:sp>
        <p:nvSpPr>
          <p:cNvPr id="50179" name="Oval 4"/>
          <p:cNvSpPr>
            <a:spLocks noChangeArrowheads="1"/>
          </p:cNvSpPr>
          <p:nvPr/>
        </p:nvSpPr>
        <p:spPr bwMode="auto">
          <a:xfrm>
            <a:off x="1258888" y="2060575"/>
            <a:ext cx="1944687" cy="1079500"/>
          </a:xfrm>
          <a:prstGeom prst="ellipse">
            <a:avLst/>
          </a:prstGeom>
          <a:solidFill>
            <a:schemeClr val="accent1"/>
          </a:solidFill>
          <a:ln w="9525">
            <a:solidFill>
              <a:schemeClr val="tx1"/>
            </a:solidFill>
            <a:round/>
            <a:headEnd/>
            <a:tailEnd/>
          </a:ln>
        </p:spPr>
        <p:txBody>
          <a:bodyPr wrap="none" anchor="ctr"/>
          <a:lstStyle/>
          <a:p>
            <a:pPr algn="ctr"/>
            <a:r>
              <a:rPr lang="en-GB">
                <a:latin typeface="Tw Cen MT" pitchFamily="34" charset="0"/>
              </a:rPr>
              <a:t>Market “A”</a:t>
            </a:r>
          </a:p>
        </p:txBody>
      </p:sp>
      <p:sp>
        <p:nvSpPr>
          <p:cNvPr id="50180" name="Oval 5"/>
          <p:cNvSpPr>
            <a:spLocks noChangeArrowheads="1"/>
          </p:cNvSpPr>
          <p:nvPr/>
        </p:nvSpPr>
        <p:spPr bwMode="auto">
          <a:xfrm>
            <a:off x="6156325" y="2062163"/>
            <a:ext cx="1944688" cy="1079500"/>
          </a:xfrm>
          <a:prstGeom prst="ellipse">
            <a:avLst/>
          </a:prstGeom>
          <a:solidFill>
            <a:schemeClr val="accent1"/>
          </a:solidFill>
          <a:ln w="9525">
            <a:solidFill>
              <a:schemeClr val="tx1"/>
            </a:solidFill>
            <a:round/>
            <a:headEnd/>
            <a:tailEnd/>
          </a:ln>
        </p:spPr>
        <p:txBody>
          <a:bodyPr wrap="none" anchor="ctr"/>
          <a:lstStyle/>
          <a:p>
            <a:pPr algn="ctr"/>
            <a:r>
              <a:rPr lang="en-GB">
                <a:latin typeface="Tw Cen MT" pitchFamily="34" charset="0"/>
              </a:rPr>
              <a:t>Market “B”</a:t>
            </a:r>
          </a:p>
        </p:txBody>
      </p:sp>
      <p:sp>
        <p:nvSpPr>
          <p:cNvPr id="50181" name="AutoShape 6"/>
          <p:cNvSpPr>
            <a:spLocks noChangeArrowheads="1"/>
          </p:cNvSpPr>
          <p:nvPr/>
        </p:nvSpPr>
        <p:spPr bwMode="auto">
          <a:xfrm>
            <a:off x="3421063" y="2349500"/>
            <a:ext cx="2519362" cy="503238"/>
          </a:xfrm>
          <a:prstGeom prst="rightArrow">
            <a:avLst>
              <a:gd name="adj1" fmla="val 50000"/>
              <a:gd name="adj2" fmla="val 125158"/>
            </a:avLst>
          </a:prstGeom>
          <a:solidFill>
            <a:schemeClr val="accent1"/>
          </a:solidFill>
          <a:ln w="9525">
            <a:solidFill>
              <a:schemeClr val="tx1"/>
            </a:solidFill>
            <a:miter lim="800000"/>
            <a:headEnd/>
            <a:tailEnd/>
          </a:ln>
        </p:spPr>
        <p:txBody>
          <a:bodyPr wrap="none" anchor="ctr"/>
          <a:lstStyle/>
          <a:p>
            <a:pPr algn="ctr"/>
            <a:r>
              <a:rPr lang="en-GB" sz="1400">
                <a:latin typeface="Tw Cen MT" pitchFamily="34" charset="0"/>
              </a:rPr>
              <a:t>Available Capacity?</a:t>
            </a:r>
          </a:p>
        </p:txBody>
      </p:sp>
      <p:sp>
        <p:nvSpPr>
          <p:cNvPr id="50182" name="Text Box 12"/>
          <p:cNvSpPr txBox="1">
            <a:spLocks noChangeArrowheads="1"/>
          </p:cNvSpPr>
          <p:nvPr/>
        </p:nvSpPr>
        <p:spPr bwMode="auto">
          <a:xfrm>
            <a:off x="250825" y="6453188"/>
            <a:ext cx="5329238" cy="304800"/>
          </a:xfrm>
          <a:prstGeom prst="rect">
            <a:avLst/>
          </a:prstGeom>
          <a:noFill/>
          <a:ln w="9525">
            <a:noFill/>
            <a:miter lim="800000"/>
            <a:headEnd/>
            <a:tailEnd/>
          </a:ln>
        </p:spPr>
        <p:txBody>
          <a:bodyPr>
            <a:spAutoFit/>
          </a:bodyPr>
          <a:lstStyle/>
          <a:p>
            <a:pPr>
              <a:spcBef>
                <a:spcPct val="50000"/>
              </a:spcBef>
            </a:pPr>
            <a:r>
              <a:rPr lang="nl-BE" sz="1400">
                <a:latin typeface="Tw Cen MT" pitchFamily="34" charset="0"/>
              </a:rPr>
              <a:t>* compared to demand for capacity</a:t>
            </a:r>
            <a:endParaRPr lang="en-US" sz="1400">
              <a:latin typeface="Tw Cen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619250" y="620713"/>
            <a:ext cx="7524750" cy="998537"/>
          </a:xfrm>
        </p:spPr>
        <p:txBody>
          <a:bodyPr anchor="ctr"/>
          <a:lstStyle/>
          <a:p>
            <a:pPr eaLnBrk="1" hangingPunct="1"/>
            <a:r>
              <a:rPr lang="en-GB" dirty="0" smtClean="0">
                <a:solidFill>
                  <a:schemeClr val="bg2"/>
                </a:solidFill>
              </a:rPr>
              <a:t>2. Ranking</a:t>
            </a:r>
            <a:r>
              <a:rPr lang="en-GB" sz="2400" dirty="0" smtClean="0">
                <a:solidFill>
                  <a:schemeClr val="bg2"/>
                </a:solidFill>
              </a:rPr>
              <a:t/>
            </a:r>
            <a:br>
              <a:rPr lang="en-GB" sz="2400" dirty="0" smtClean="0">
                <a:solidFill>
                  <a:schemeClr val="bg2"/>
                </a:solidFill>
              </a:rPr>
            </a:br>
            <a:r>
              <a:rPr lang="en-GB" sz="2400" b="0" i="1" dirty="0" smtClean="0">
                <a:solidFill>
                  <a:schemeClr val="bg2"/>
                </a:solidFill>
              </a:rPr>
              <a:t>2.b </a:t>
            </a:r>
            <a:r>
              <a:rPr lang="en-GB" sz="2400" b="0" i="1" dirty="0">
                <a:solidFill>
                  <a:schemeClr val="bg2"/>
                </a:solidFill>
              </a:rPr>
              <a:t>Implicit access (SOB) – No capacity available</a:t>
            </a:r>
          </a:p>
        </p:txBody>
      </p:sp>
      <p:sp>
        <p:nvSpPr>
          <p:cNvPr id="4099" name="Rectangle 3"/>
          <p:cNvSpPr>
            <a:spLocks noGrp="1" noChangeArrowheads="1"/>
          </p:cNvSpPr>
          <p:nvPr>
            <p:ph type="body" idx="1"/>
          </p:nvPr>
        </p:nvSpPr>
        <p:spPr>
          <a:xfrm>
            <a:off x="457200" y="3249613"/>
            <a:ext cx="2314575" cy="1800225"/>
          </a:xfrm>
        </p:spPr>
        <p:txBody>
          <a:bodyPr/>
          <a:lstStyle/>
          <a:p>
            <a:pPr eaLnBrk="1" hangingPunct="1">
              <a:buFontTx/>
              <a:buNone/>
            </a:pPr>
            <a:r>
              <a:rPr lang="en-GB" sz="2000" smtClean="0"/>
              <a:t>Offers / sellers:</a:t>
            </a:r>
          </a:p>
          <a:p>
            <a:pPr eaLnBrk="1" hangingPunct="1">
              <a:buFontTx/>
              <a:buNone/>
            </a:pPr>
            <a:r>
              <a:rPr lang="en-GB" sz="2000" smtClean="0"/>
              <a:t>100MW @ €30</a:t>
            </a:r>
          </a:p>
          <a:p>
            <a:pPr eaLnBrk="1" hangingPunct="1">
              <a:buFontTx/>
              <a:buNone/>
            </a:pPr>
            <a:r>
              <a:rPr lang="en-GB" sz="2000" smtClean="0"/>
              <a:t>100MW @ €31</a:t>
            </a:r>
          </a:p>
          <a:p>
            <a:pPr eaLnBrk="1" hangingPunct="1">
              <a:buFontTx/>
              <a:buNone/>
            </a:pPr>
            <a:r>
              <a:rPr lang="en-GB" sz="2000" smtClean="0"/>
              <a:t>100MW @ €32</a:t>
            </a:r>
          </a:p>
          <a:p>
            <a:pPr eaLnBrk="1" hangingPunct="1">
              <a:buFontTx/>
              <a:buNone/>
            </a:pPr>
            <a:endParaRPr lang="en-GB" sz="2000" smtClean="0"/>
          </a:p>
        </p:txBody>
      </p:sp>
      <p:sp>
        <p:nvSpPr>
          <p:cNvPr id="52227" name="Oval 4"/>
          <p:cNvSpPr>
            <a:spLocks noChangeArrowheads="1"/>
          </p:cNvSpPr>
          <p:nvPr/>
        </p:nvSpPr>
        <p:spPr bwMode="auto">
          <a:xfrm>
            <a:off x="1258888" y="1843088"/>
            <a:ext cx="1944687" cy="1079500"/>
          </a:xfrm>
          <a:prstGeom prst="ellipse">
            <a:avLst/>
          </a:prstGeom>
          <a:solidFill>
            <a:schemeClr val="accent1"/>
          </a:solidFill>
          <a:ln w="9525">
            <a:solidFill>
              <a:schemeClr val="tx1"/>
            </a:solidFill>
            <a:round/>
            <a:headEnd/>
            <a:tailEnd/>
          </a:ln>
        </p:spPr>
        <p:txBody>
          <a:bodyPr wrap="none" anchor="ctr"/>
          <a:lstStyle/>
          <a:p>
            <a:pPr algn="ctr"/>
            <a:r>
              <a:rPr lang="en-GB">
                <a:latin typeface="Tw Cen MT" pitchFamily="34" charset="0"/>
              </a:rPr>
              <a:t>Market “A”</a:t>
            </a:r>
          </a:p>
        </p:txBody>
      </p:sp>
      <p:sp>
        <p:nvSpPr>
          <p:cNvPr id="52228" name="Oval 5"/>
          <p:cNvSpPr>
            <a:spLocks noChangeArrowheads="1"/>
          </p:cNvSpPr>
          <p:nvPr/>
        </p:nvSpPr>
        <p:spPr bwMode="auto">
          <a:xfrm>
            <a:off x="6156325" y="1844675"/>
            <a:ext cx="1944688" cy="1079500"/>
          </a:xfrm>
          <a:prstGeom prst="ellipse">
            <a:avLst/>
          </a:prstGeom>
          <a:solidFill>
            <a:schemeClr val="accent1"/>
          </a:solidFill>
          <a:ln w="9525">
            <a:solidFill>
              <a:schemeClr val="tx1"/>
            </a:solidFill>
            <a:round/>
            <a:headEnd/>
            <a:tailEnd/>
          </a:ln>
        </p:spPr>
        <p:txBody>
          <a:bodyPr wrap="none" anchor="ctr"/>
          <a:lstStyle/>
          <a:p>
            <a:pPr algn="ctr"/>
            <a:r>
              <a:rPr lang="en-GB">
                <a:latin typeface="Tw Cen MT" pitchFamily="34" charset="0"/>
              </a:rPr>
              <a:t>Market “B”</a:t>
            </a:r>
          </a:p>
        </p:txBody>
      </p:sp>
      <p:sp>
        <p:nvSpPr>
          <p:cNvPr id="52229" name="AutoShape 6"/>
          <p:cNvSpPr>
            <a:spLocks noChangeArrowheads="1"/>
          </p:cNvSpPr>
          <p:nvPr/>
        </p:nvSpPr>
        <p:spPr bwMode="auto">
          <a:xfrm>
            <a:off x="3421063" y="2132013"/>
            <a:ext cx="2519362" cy="503237"/>
          </a:xfrm>
          <a:prstGeom prst="rightArrow">
            <a:avLst>
              <a:gd name="adj1" fmla="val 50000"/>
              <a:gd name="adj2" fmla="val 125158"/>
            </a:avLst>
          </a:prstGeom>
          <a:solidFill>
            <a:schemeClr val="accent1"/>
          </a:solidFill>
          <a:ln w="9525">
            <a:solidFill>
              <a:schemeClr val="tx1"/>
            </a:solidFill>
            <a:miter lim="800000"/>
            <a:headEnd/>
            <a:tailEnd/>
          </a:ln>
        </p:spPr>
        <p:txBody>
          <a:bodyPr wrap="none" anchor="ctr"/>
          <a:lstStyle/>
          <a:p>
            <a:pPr algn="ctr"/>
            <a:r>
              <a:rPr lang="en-GB" sz="1400">
                <a:latin typeface="Tw Cen MT" pitchFamily="34" charset="0"/>
              </a:rPr>
              <a:t>Capacity = 0</a:t>
            </a:r>
          </a:p>
        </p:txBody>
      </p:sp>
      <p:sp>
        <p:nvSpPr>
          <p:cNvPr id="4104" name="Text Box 8"/>
          <p:cNvSpPr txBox="1">
            <a:spLocks noChangeArrowheads="1"/>
          </p:cNvSpPr>
          <p:nvPr/>
        </p:nvSpPr>
        <p:spPr bwMode="auto">
          <a:xfrm>
            <a:off x="3348038" y="3573463"/>
            <a:ext cx="2808287" cy="915987"/>
          </a:xfrm>
          <a:prstGeom prst="rect">
            <a:avLst/>
          </a:prstGeom>
          <a:noFill/>
          <a:ln w="9525">
            <a:noFill/>
            <a:miter lim="800000"/>
            <a:headEnd/>
            <a:tailEnd/>
          </a:ln>
        </p:spPr>
        <p:txBody>
          <a:bodyPr>
            <a:spAutoFit/>
          </a:bodyPr>
          <a:lstStyle/>
          <a:p>
            <a:pPr>
              <a:spcBef>
                <a:spcPct val="50000"/>
              </a:spcBef>
            </a:pPr>
            <a:r>
              <a:rPr lang="en-GB">
                <a:latin typeface="Tw Cen MT" pitchFamily="34" charset="0"/>
              </a:rPr>
              <a:t>No capacity, therefore it is not possible to match offers in A, with Bids in B.</a:t>
            </a:r>
          </a:p>
        </p:txBody>
      </p:sp>
      <p:sp>
        <p:nvSpPr>
          <p:cNvPr id="4103" name="Rectangle 7"/>
          <p:cNvSpPr>
            <a:spLocks noChangeArrowheads="1"/>
          </p:cNvSpPr>
          <p:nvPr/>
        </p:nvSpPr>
        <p:spPr bwMode="auto">
          <a:xfrm>
            <a:off x="6507163" y="3141663"/>
            <a:ext cx="2528887" cy="2016125"/>
          </a:xfrm>
          <a:prstGeom prst="rect">
            <a:avLst/>
          </a:prstGeom>
          <a:noFill/>
          <a:ln w="9525">
            <a:noFill/>
            <a:miter lim="800000"/>
            <a:headEnd/>
            <a:tailEnd/>
          </a:ln>
        </p:spPr>
        <p:txBody>
          <a:bodyPr/>
          <a:lstStyle/>
          <a:p>
            <a:pPr marL="342900" indent="-342900">
              <a:spcBef>
                <a:spcPct val="20000"/>
              </a:spcBef>
            </a:pPr>
            <a:r>
              <a:rPr lang="en-GB" sz="2000">
                <a:latin typeface="Tw Cen MT" pitchFamily="34" charset="0"/>
              </a:rPr>
              <a:t>Bids / buyers:</a:t>
            </a:r>
          </a:p>
          <a:p>
            <a:pPr marL="342900" indent="-342900">
              <a:spcBef>
                <a:spcPct val="20000"/>
              </a:spcBef>
            </a:pPr>
            <a:r>
              <a:rPr lang="en-GB" sz="2000">
                <a:latin typeface="Tw Cen MT" pitchFamily="34" charset="0"/>
              </a:rPr>
              <a:t>100MW @ €35</a:t>
            </a:r>
          </a:p>
          <a:p>
            <a:pPr marL="342900" indent="-342900">
              <a:spcBef>
                <a:spcPct val="20000"/>
              </a:spcBef>
            </a:pPr>
            <a:r>
              <a:rPr lang="en-GB" sz="2000">
                <a:latin typeface="Tw Cen MT" pitchFamily="34" charset="0"/>
              </a:rPr>
              <a:t>100MW @ €34</a:t>
            </a:r>
          </a:p>
          <a:p>
            <a:pPr marL="342900" indent="-342900">
              <a:spcBef>
                <a:spcPct val="20000"/>
              </a:spcBef>
            </a:pPr>
            <a:r>
              <a:rPr lang="en-GB" sz="2000">
                <a:latin typeface="Tw Cen MT" pitchFamily="34" charset="0"/>
              </a:rPr>
              <a:t>100MW @ €33</a:t>
            </a:r>
          </a:p>
          <a:p>
            <a:pPr marL="342900" indent="-342900">
              <a:spcBef>
                <a:spcPct val="20000"/>
              </a:spcBef>
            </a:pPr>
            <a:endParaRPr lang="en-GB" sz="2000">
              <a:latin typeface="Tw Cen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0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4" grpId="0"/>
      <p:bldP spid="410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body" idx="1"/>
          </p:nvPr>
        </p:nvSpPr>
        <p:spPr>
          <a:xfrm>
            <a:off x="457200" y="3397250"/>
            <a:ext cx="3609975" cy="2984500"/>
          </a:xfrm>
        </p:spPr>
        <p:txBody>
          <a:bodyPr/>
          <a:lstStyle/>
          <a:p>
            <a:pPr eaLnBrk="1" hangingPunct="1">
              <a:buFontTx/>
              <a:buNone/>
            </a:pPr>
            <a:r>
              <a:rPr lang="en-GB" sz="2000" smtClean="0"/>
              <a:t>Offers:</a:t>
            </a:r>
          </a:p>
          <a:p>
            <a:pPr eaLnBrk="1" hangingPunct="1">
              <a:buFontTx/>
              <a:buNone/>
            </a:pPr>
            <a:r>
              <a:rPr lang="en-GB" sz="2000" smtClean="0"/>
              <a:t>100MW @ €30</a:t>
            </a:r>
          </a:p>
          <a:p>
            <a:pPr eaLnBrk="1" hangingPunct="1">
              <a:buFontTx/>
              <a:buNone/>
            </a:pPr>
            <a:r>
              <a:rPr lang="en-GB" sz="2000" smtClean="0"/>
              <a:t>100MW @ €31</a:t>
            </a:r>
          </a:p>
          <a:p>
            <a:pPr eaLnBrk="1" hangingPunct="1">
              <a:buFontTx/>
              <a:buNone/>
            </a:pPr>
            <a:r>
              <a:rPr lang="en-GB" sz="2000" smtClean="0"/>
              <a:t>100MW @ €32</a:t>
            </a:r>
          </a:p>
          <a:p>
            <a:pPr eaLnBrk="1" hangingPunct="1">
              <a:buFontTx/>
              <a:buNone/>
            </a:pPr>
            <a:endParaRPr lang="en-GB" sz="2000" smtClean="0"/>
          </a:p>
        </p:txBody>
      </p:sp>
      <p:sp>
        <p:nvSpPr>
          <p:cNvPr id="54274" name="Oval 4"/>
          <p:cNvSpPr>
            <a:spLocks noChangeArrowheads="1"/>
          </p:cNvSpPr>
          <p:nvPr/>
        </p:nvSpPr>
        <p:spPr bwMode="auto">
          <a:xfrm>
            <a:off x="898525" y="1989138"/>
            <a:ext cx="1944688" cy="1079500"/>
          </a:xfrm>
          <a:prstGeom prst="ellipse">
            <a:avLst/>
          </a:prstGeom>
          <a:solidFill>
            <a:schemeClr val="accent1"/>
          </a:solidFill>
          <a:ln w="9525">
            <a:solidFill>
              <a:schemeClr val="tx1"/>
            </a:solidFill>
            <a:round/>
            <a:headEnd/>
            <a:tailEnd/>
          </a:ln>
        </p:spPr>
        <p:txBody>
          <a:bodyPr wrap="none" anchor="ctr"/>
          <a:lstStyle/>
          <a:p>
            <a:pPr algn="ctr"/>
            <a:r>
              <a:rPr lang="en-GB">
                <a:latin typeface="Tw Cen MT" pitchFamily="34" charset="0"/>
              </a:rPr>
              <a:t>Market “A”</a:t>
            </a:r>
          </a:p>
        </p:txBody>
      </p:sp>
      <p:sp>
        <p:nvSpPr>
          <p:cNvPr id="54275" name="Oval 5"/>
          <p:cNvSpPr>
            <a:spLocks noChangeArrowheads="1"/>
          </p:cNvSpPr>
          <p:nvPr/>
        </p:nvSpPr>
        <p:spPr bwMode="auto">
          <a:xfrm>
            <a:off x="6299200" y="1990725"/>
            <a:ext cx="1944688" cy="1079500"/>
          </a:xfrm>
          <a:prstGeom prst="ellipse">
            <a:avLst/>
          </a:prstGeom>
          <a:solidFill>
            <a:schemeClr val="accent1"/>
          </a:solidFill>
          <a:ln w="9525">
            <a:solidFill>
              <a:schemeClr val="tx1"/>
            </a:solidFill>
            <a:round/>
            <a:headEnd/>
            <a:tailEnd/>
          </a:ln>
        </p:spPr>
        <p:txBody>
          <a:bodyPr wrap="none" anchor="ctr"/>
          <a:lstStyle/>
          <a:p>
            <a:pPr algn="ctr"/>
            <a:r>
              <a:rPr lang="en-GB">
                <a:latin typeface="Tw Cen MT" pitchFamily="34" charset="0"/>
              </a:rPr>
              <a:t>Market “B”</a:t>
            </a:r>
          </a:p>
        </p:txBody>
      </p:sp>
      <p:sp>
        <p:nvSpPr>
          <p:cNvPr id="54276" name="AutoShape 6"/>
          <p:cNvSpPr>
            <a:spLocks noChangeArrowheads="1"/>
          </p:cNvSpPr>
          <p:nvPr/>
        </p:nvSpPr>
        <p:spPr bwMode="auto">
          <a:xfrm>
            <a:off x="3276600" y="2278063"/>
            <a:ext cx="2519363" cy="503237"/>
          </a:xfrm>
          <a:prstGeom prst="rightArrow">
            <a:avLst>
              <a:gd name="adj1" fmla="val 50000"/>
              <a:gd name="adj2" fmla="val 125158"/>
            </a:avLst>
          </a:prstGeom>
          <a:solidFill>
            <a:schemeClr val="accent1"/>
          </a:solidFill>
          <a:ln w="9525">
            <a:solidFill>
              <a:schemeClr val="tx1"/>
            </a:solidFill>
            <a:miter lim="800000"/>
            <a:headEnd/>
            <a:tailEnd/>
          </a:ln>
        </p:spPr>
        <p:txBody>
          <a:bodyPr wrap="none" anchor="ctr"/>
          <a:lstStyle/>
          <a:p>
            <a:pPr algn="ctr"/>
            <a:r>
              <a:rPr lang="en-GB" sz="1400">
                <a:latin typeface="Tw Cen MT" pitchFamily="34" charset="0"/>
              </a:rPr>
              <a:t>Capacity = </a:t>
            </a:r>
            <a:r>
              <a:rPr lang="en-GB" sz="1400" b="1">
                <a:latin typeface="Tw Cen MT" pitchFamily="34" charset="0"/>
              </a:rPr>
              <a:t>200</a:t>
            </a:r>
          </a:p>
        </p:txBody>
      </p:sp>
      <p:sp>
        <p:nvSpPr>
          <p:cNvPr id="54277" name="Rectangle 7"/>
          <p:cNvSpPr>
            <a:spLocks noChangeArrowheads="1"/>
          </p:cNvSpPr>
          <p:nvPr/>
        </p:nvSpPr>
        <p:spPr bwMode="auto">
          <a:xfrm>
            <a:off x="6507163" y="3397250"/>
            <a:ext cx="2528887" cy="2016125"/>
          </a:xfrm>
          <a:prstGeom prst="rect">
            <a:avLst/>
          </a:prstGeom>
          <a:noFill/>
          <a:ln w="9525">
            <a:noFill/>
            <a:miter lim="800000"/>
            <a:headEnd/>
            <a:tailEnd/>
          </a:ln>
        </p:spPr>
        <p:txBody>
          <a:bodyPr/>
          <a:lstStyle/>
          <a:p>
            <a:pPr marL="342900" indent="-342900">
              <a:spcBef>
                <a:spcPct val="20000"/>
              </a:spcBef>
            </a:pPr>
            <a:r>
              <a:rPr lang="en-GB" sz="2000">
                <a:latin typeface="Tw Cen MT" pitchFamily="34" charset="0"/>
              </a:rPr>
              <a:t>Bids:</a:t>
            </a:r>
          </a:p>
          <a:p>
            <a:pPr marL="342900" indent="-342900">
              <a:spcBef>
                <a:spcPct val="20000"/>
              </a:spcBef>
            </a:pPr>
            <a:r>
              <a:rPr lang="en-GB" sz="2000">
                <a:latin typeface="Tw Cen MT" pitchFamily="34" charset="0"/>
              </a:rPr>
              <a:t>100MW @ €35</a:t>
            </a:r>
          </a:p>
          <a:p>
            <a:pPr marL="342900" indent="-342900">
              <a:spcBef>
                <a:spcPct val="20000"/>
              </a:spcBef>
            </a:pPr>
            <a:r>
              <a:rPr lang="en-GB" sz="2000">
                <a:latin typeface="Tw Cen MT" pitchFamily="34" charset="0"/>
              </a:rPr>
              <a:t>100MW @ €34</a:t>
            </a:r>
          </a:p>
          <a:p>
            <a:pPr marL="342900" indent="-342900">
              <a:spcBef>
                <a:spcPct val="20000"/>
              </a:spcBef>
            </a:pPr>
            <a:r>
              <a:rPr lang="en-GB" sz="2000">
                <a:latin typeface="Tw Cen MT" pitchFamily="34" charset="0"/>
              </a:rPr>
              <a:t>100MW @ €33</a:t>
            </a:r>
          </a:p>
          <a:p>
            <a:pPr marL="342900" indent="-342900">
              <a:spcBef>
                <a:spcPct val="20000"/>
              </a:spcBef>
            </a:pPr>
            <a:endParaRPr lang="en-GB" sz="2000">
              <a:latin typeface="Tw Cen MT" pitchFamily="34" charset="0"/>
            </a:endParaRPr>
          </a:p>
        </p:txBody>
      </p:sp>
      <p:sp>
        <p:nvSpPr>
          <p:cNvPr id="5128" name="Text Box 8"/>
          <p:cNvSpPr txBox="1">
            <a:spLocks noChangeArrowheads="1"/>
          </p:cNvSpPr>
          <p:nvPr/>
        </p:nvSpPr>
        <p:spPr bwMode="auto">
          <a:xfrm>
            <a:off x="3348038" y="3468688"/>
            <a:ext cx="3024187" cy="1190625"/>
          </a:xfrm>
          <a:prstGeom prst="rect">
            <a:avLst/>
          </a:prstGeom>
          <a:noFill/>
          <a:ln w="9525">
            <a:noFill/>
            <a:miter lim="800000"/>
            <a:headEnd/>
            <a:tailEnd/>
          </a:ln>
        </p:spPr>
        <p:txBody>
          <a:bodyPr>
            <a:spAutoFit/>
          </a:bodyPr>
          <a:lstStyle/>
          <a:p>
            <a:pPr>
              <a:spcBef>
                <a:spcPct val="50000"/>
              </a:spcBef>
            </a:pPr>
            <a:r>
              <a:rPr lang="en-GB">
                <a:latin typeface="Tw Cen MT" pitchFamily="34" charset="0"/>
              </a:rPr>
              <a:t>New capacity becomes available (200MW), energy order matches are now possible.</a:t>
            </a:r>
          </a:p>
        </p:txBody>
      </p:sp>
      <p:sp>
        <p:nvSpPr>
          <p:cNvPr id="54279" name="Rectangle 2"/>
          <p:cNvSpPr>
            <a:spLocks noChangeArrowheads="1"/>
          </p:cNvSpPr>
          <p:nvPr/>
        </p:nvSpPr>
        <p:spPr bwMode="auto">
          <a:xfrm>
            <a:off x="1619250" y="620713"/>
            <a:ext cx="7524750" cy="998537"/>
          </a:xfrm>
          <a:prstGeom prst="rect">
            <a:avLst/>
          </a:prstGeom>
          <a:noFill/>
          <a:ln w="9525">
            <a:noFill/>
            <a:miter lim="800000"/>
            <a:headEnd/>
            <a:tailEnd/>
          </a:ln>
        </p:spPr>
        <p:txBody>
          <a:bodyPr anchor="ctr"/>
          <a:lstStyle/>
          <a:p>
            <a:r>
              <a:rPr lang="en-GB" sz="3200" b="1" dirty="0">
                <a:solidFill>
                  <a:schemeClr val="bg2"/>
                </a:solidFill>
                <a:latin typeface="Tw Cen MT" pitchFamily="34" charset="0"/>
              </a:rPr>
              <a:t>2. Ranking</a:t>
            </a:r>
            <a:r>
              <a:rPr lang="en-GB" sz="2400" b="1" dirty="0">
                <a:solidFill>
                  <a:schemeClr val="bg2"/>
                </a:solidFill>
                <a:latin typeface="Tw Cen MT" pitchFamily="34" charset="0"/>
              </a:rPr>
              <a:t/>
            </a:r>
            <a:br>
              <a:rPr lang="en-GB" sz="2400" b="1" dirty="0">
                <a:solidFill>
                  <a:schemeClr val="bg2"/>
                </a:solidFill>
                <a:latin typeface="Tw Cen MT" pitchFamily="34" charset="0"/>
              </a:rPr>
            </a:br>
            <a:r>
              <a:rPr lang="en-GB" sz="2400" i="1" dirty="0">
                <a:solidFill>
                  <a:schemeClr val="bg2"/>
                </a:solidFill>
                <a:latin typeface="Tw Cen MT" pitchFamily="34" charset="0"/>
              </a:rPr>
              <a:t>2.b Implicit access (SOB) – Additional </a:t>
            </a:r>
            <a:r>
              <a:rPr lang="en-GB" sz="2400" i="1" dirty="0" smtClean="0">
                <a:solidFill>
                  <a:schemeClr val="bg2"/>
                </a:solidFill>
                <a:latin typeface="Tw Cen MT" pitchFamily="34" charset="0"/>
              </a:rPr>
              <a:t>capacity (i)</a:t>
            </a:r>
            <a:endParaRPr lang="en-GB" sz="2400" i="1" dirty="0">
              <a:solidFill>
                <a:schemeClr val="bg2"/>
              </a:solidFill>
              <a:latin typeface="Tw Cen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Text Box 8"/>
          <p:cNvSpPr txBox="1">
            <a:spLocks noChangeArrowheads="1"/>
          </p:cNvSpPr>
          <p:nvPr/>
        </p:nvSpPr>
        <p:spPr bwMode="auto">
          <a:xfrm>
            <a:off x="684213" y="2266950"/>
            <a:ext cx="503237" cy="2430463"/>
          </a:xfrm>
          <a:prstGeom prst="rect">
            <a:avLst/>
          </a:prstGeom>
          <a:noFill/>
          <a:ln w="9525">
            <a:noFill/>
            <a:miter lim="800000"/>
            <a:headEnd/>
            <a:tailEnd/>
          </a:ln>
        </p:spPr>
        <p:txBody>
          <a:bodyPr>
            <a:spAutoFit/>
          </a:bodyPr>
          <a:lstStyle/>
          <a:p>
            <a:pPr>
              <a:spcBef>
                <a:spcPct val="50000"/>
              </a:spcBef>
            </a:pPr>
            <a:r>
              <a:rPr lang="en-GB">
                <a:latin typeface="Tw Cen MT" pitchFamily="34" charset="0"/>
              </a:rPr>
              <a:t>35</a:t>
            </a:r>
          </a:p>
          <a:p>
            <a:pPr>
              <a:spcBef>
                <a:spcPct val="50000"/>
              </a:spcBef>
            </a:pPr>
            <a:r>
              <a:rPr lang="en-GB">
                <a:latin typeface="Tw Cen MT" pitchFamily="34" charset="0"/>
              </a:rPr>
              <a:t>34</a:t>
            </a:r>
          </a:p>
          <a:p>
            <a:pPr>
              <a:spcBef>
                <a:spcPct val="50000"/>
              </a:spcBef>
            </a:pPr>
            <a:r>
              <a:rPr lang="en-GB">
                <a:latin typeface="Tw Cen MT" pitchFamily="34" charset="0"/>
              </a:rPr>
              <a:t>33</a:t>
            </a:r>
          </a:p>
          <a:p>
            <a:pPr>
              <a:spcBef>
                <a:spcPct val="50000"/>
              </a:spcBef>
            </a:pPr>
            <a:r>
              <a:rPr lang="en-GB">
                <a:latin typeface="Tw Cen MT" pitchFamily="34" charset="0"/>
              </a:rPr>
              <a:t>32</a:t>
            </a:r>
          </a:p>
          <a:p>
            <a:pPr>
              <a:spcBef>
                <a:spcPct val="50000"/>
              </a:spcBef>
            </a:pPr>
            <a:r>
              <a:rPr lang="en-GB">
                <a:latin typeface="Tw Cen MT" pitchFamily="34" charset="0"/>
              </a:rPr>
              <a:t>31</a:t>
            </a:r>
          </a:p>
          <a:p>
            <a:pPr>
              <a:spcBef>
                <a:spcPct val="50000"/>
              </a:spcBef>
            </a:pPr>
            <a:r>
              <a:rPr lang="en-GB">
                <a:latin typeface="Tw Cen MT" pitchFamily="34" charset="0"/>
              </a:rPr>
              <a:t>30</a:t>
            </a:r>
          </a:p>
        </p:txBody>
      </p:sp>
      <p:grpSp>
        <p:nvGrpSpPr>
          <p:cNvPr id="2" name="Group 7"/>
          <p:cNvGrpSpPr>
            <a:grpSpLocks/>
          </p:cNvGrpSpPr>
          <p:nvPr/>
        </p:nvGrpSpPr>
        <p:grpSpPr bwMode="auto">
          <a:xfrm>
            <a:off x="1187450" y="1835150"/>
            <a:ext cx="2663825" cy="3024188"/>
            <a:chOff x="748" y="1207"/>
            <a:chExt cx="1769" cy="1180"/>
          </a:xfrm>
        </p:grpSpPr>
        <p:sp>
          <p:nvSpPr>
            <p:cNvPr id="56346" name="Line 5"/>
            <p:cNvSpPr>
              <a:spLocks noChangeShapeType="1"/>
            </p:cNvSpPr>
            <p:nvPr/>
          </p:nvSpPr>
          <p:spPr bwMode="auto">
            <a:xfrm>
              <a:off x="748" y="2387"/>
              <a:ext cx="1769" cy="0"/>
            </a:xfrm>
            <a:prstGeom prst="line">
              <a:avLst/>
            </a:prstGeom>
            <a:noFill/>
            <a:ln w="57150">
              <a:solidFill>
                <a:schemeClr val="tx1"/>
              </a:solidFill>
              <a:round/>
              <a:headEnd/>
              <a:tailEnd type="triangle" w="med" len="med"/>
            </a:ln>
          </p:spPr>
          <p:txBody>
            <a:bodyPr/>
            <a:lstStyle/>
            <a:p>
              <a:endParaRPr lang="de-DE"/>
            </a:p>
          </p:txBody>
        </p:sp>
        <p:sp>
          <p:nvSpPr>
            <p:cNvPr id="56347" name="Line 6"/>
            <p:cNvSpPr>
              <a:spLocks noChangeShapeType="1"/>
            </p:cNvSpPr>
            <p:nvPr/>
          </p:nvSpPr>
          <p:spPr bwMode="auto">
            <a:xfrm flipV="1">
              <a:off x="764" y="1207"/>
              <a:ext cx="0" cy="1179"/>
            </a:xfrm>
            <a:prstGeom prst="line">
              <a:avLst/>
            </a:prstGeom>
            <a:noFill/>
            <a:ln w="57150">
              <a:solidFill>
                <a:schemeClr val="tx1"/>
              </a:solidFill>
              <a:round/>
              <a:headEnd/>
              <a:tailEnd type="triangle" w="med" len="med"/>
            </a:ln>
          </p:spPr>
          <p:txBody>
            <a:bodyPr/>
            <a:lstStyle/>
            <a:p>
              <a:endParaRPr lang="de-DE"/>
            </a:p>
          </p:txBody>
        </p:sp>
      </p:grpSp>
      <p:grpSp>
        <p:nvGrpSpPr>
          <p:cNvPr id="3" name="Group 15"/>
          <p:cNvGrpSpPr>
            <a:grpSpLocks/>
          </p:cNvGrpSpPr>
          <p:nvPr/>
        </p:nvGrpSpPr>
        <p:grpSpPr bwMode="auto">
          <a:xfrm>
            <a:off x="1187450" y="3706813"/>
            <a:ext cx="2160588" cy="865187"/>
            <a:chOff x="748" y="2024"/>
            <a:chExt cx="1361" cy="545"/>
          </a:xfrm>
        </p:grpSpPr>
        <p:sp>
          <p:nvSpPr>
            <p:cNvPr id="56341" name="Line 9"/>
            <p:cNvSpPr>
              <a:spLocks noChangeShapeType="1"/>
            </p:cNvSpPr>
            <p:nvPr/>
          </p:nvSpPr>
          <p:spPr bwMode="auto">
            <a:xfrm>
              <a:off x="748" y="2568"/>
              <a:ext cx="454" cy="0"/>
            </a:xfrm>
            <a:prstGeom prst="line">
              <a:avLst/>
            </a:prstGeom>
            <a:noFill/>
            <a:ln w="28575">
              <a:solidFill>
                <a:srgbClr val="FF3300"/>
              </a:solidFill>
              <a:round/>
              <a:headEnd/>
              <a:tailEnd/>
            </a:ln>
          </p:spPr>
          <p:txBody>
            <a:bodyPr/>
            <a:lstStyle/>
            <a:p>
              <a:endParaRPr lang="de-DE"/>
            </a:p>
          </p:txBody>
        </p:sp>
        <p:sp>
          <p:nvSpPr>
            <p:cNvPr id="56342" name="Line 10"/>
            <p:cNvSpPr>
              <a:spLocks noChangeShapeType="1"/>
            </p:cNvSpPr>
            <p:nvPr/>
          </p:nvSpPr>
          <p:spPr bwMode="auto">
            <a:xfrm>
              <a:off x="1655" y="2024"/>
              <a:ext cx="454" cy="0"/>
            </a:xfrm>
            <a:prstGeom prst="line">
              <a:avLst/>
            </a:prstGeom>
            <a:noFill/>
            <a:ln w="28575">
              <a:solidFill>
                <a:srgbClr val="FF3300"/>
              </a:solidFill>
              <a:round/>
              <a:headEnd/>
              <a:tailEnd/>
            </a:ln>
          </p:spPr>
          <p:txBody>
            <a:bodyPr/>
            <a:lstStyle/>
            <a:p>
              <a:endParaRPr lang="de-DE"/>
            </a:p>
          </p:txBody>
        </p:sp>
        <p:sp>
          <p:nvSpPr>
            <p:cNvPr id="56343" name="Line 11"/>
            <p:cNvSpPr>
              <a:spLocks noChangeShapeType="1"/>
            </p:cNvSpPr>
            <p:nvPr/>
          </p:nvSpPr>
          <p:spPr bwMode="auto">
            <a:xfrm>
              <a:off x="1202" y="2296"/>
              <a:ext cx="454" cy="0"/>
            </a:xfrm>
            <a:prstGeom prst="line">
              <a:avLst/>
            </a:prstGeom>
            <a:noFill/>
            <a:ln w="28575">
              <a:solidFill>
                <a:srgbClr val="FF3300"/>
              </a:solidFill>
              <a:round/>
              <a:headEnd/>
              <a:tailEnd/>
            </a:ln>
          </p:spPr>
          <p:txBody>
            <a:bodyPr/>
            <a:lstStyle/>
            <a:p>
              <a:endParaRPr lang="de-DE"/>
            </a:p>
          </p:txBody>
        </p:sp>
        <p:sp>
          <p:nvSpPr>
            <p:cNvPr id="56344" name="Line 13"/>
            <p:cNvSpPr>
              <a:spLocks noChangeShapeType="1"/>
            </p:cNvSpPr>
            <p:nvPr/>
          </p:nvSpPr>
          <p:spPr bwMode="auto">
            <a:xfrm rot="-5400000">
              <a:off x="1065" y="2433"/>
              <a:ext cx="273" cy="0"/>
            </a:xfrm>
            <a:prstGeom prst="line">
              <a:avLst/>
            </a:prstGeom>
            <a:noFill/>
            <a:ln w="28575">
              <a:solidFill>
                <a:srgbClr val="FF3300"/>
              </a:solidFill>
              <a:round/>
              <a:headEnd/>
              <a:tailEnd/>
            </a:ln>
          </p:spPr>
          <p:txBody>
            <a:bodyPr/>
            <a:lstStyle/>
            <a:p>
              <a:endParaRPr lang="de-DE"/>
            </a:p>
          </p:txBody>
        </p:sp>
        <p:sp>
          <p:nvSpPr>
            <p:cNvPr id="56345" name="Line 14"/>
            <p:cNvSpPr>
              <a:spLocks noChangeShapeType="1"/>
            </p:cNvSpPr>
            <p:nvPr/>
          </p:nvSpPr>
          <p:spPr bwMode="auto">
            <a:xfrm rot="-5400000">
              <a:off x="1518" y="2161"/>
              <a:ext cx="273" cy="0"/>
            </a:xfrm>
            <a:prstGeom prst="line">
              <a:avLst/>
            </a:prstGeom>
            <a:noFill/>
            <a:ln w="28575">
              <a:solidFill>
                <a:srgbClr val="FF3300"/>
              </a:solidFill>
              <a:round/>
              <a:headEnd/>
              <a:tailEnd/>
            </a:ln>
          </p:spPr>
          <p:txBody>
            <a:bodyPr/>
            <a:lstStyle/>
            <a:p>
              <a:endParaRPr lang="de-DE"/>
            </a:p>
          </p:txBody>
        </p:sp>
      </p:grpSp>
      <p:grpSp>
        <p:nvGrpSpPr>
          <p:cNvPr id="4" name="Group 16"/>
          <p:cNvGrpSpPr>
            <a:grpSpLocks/>
          </p:cNvGrpSpPr>
          <p:nvPr/>
        </p:nvGrpSpPr>
        <p:grpSpPr bwMode="auto">
          <a:xfrm flipV="1">
            <a:off x="1187450" y="2482850"/>
            <a:ext cx="2160588" cy="865188"/>
            <a:chOff x="748" y="2024"/>
            <a:chExt cx="1361" cy="545"/>
          </a:xfrm>
        </p:grpSpPr>
        <p:sp>
          <p:nvSpPr>
            <p:cNvPr id="56336" name="Line 17"/>
            <p:cNvSpPr>
              <a:spLocks noChangeShapeType="1"/>
            </p:cNvSpPr>
            <p:nvPr/>
          </p:nvSpPr>
          <p:spPr bwMode="auto">
            <a:xfrm>
              <a:off x="748" y="2568"/>
              <a:ext cx="454" cy="0"/>
            </a:xfrm>
            <a:prstGeom prst="line">
              <a:avLst/>
            </a:prstGeom>
            <a:noFill/>
            <a:ln w="28575">
              <a:solidFill>
                <a:schemeClr val="accent2"/>
              </a:solidFill>
              <a:round/>
              <a:headEnd/>
              <a:tailEnd/>
            </a:ln>
          </p:spPr>
          <p:txBody>
            <a:bodyPr/>
            <a:lstStyle/>
            <a:p>
              <a:endParaRPr lang="de-DE"/>
            </a:p>
          </p:txBody>
        </p:sp>
        <p:sp>
          <p:nvSpPr>
            <p:cNvPr id="56337" name="Line 18"/>
            <p:cNvSpPr>
              <a:spLocks noChangeShapeType="1"/>
            </p:cNvSpPr>
            <p:nvPr/>
          </p:nvSpPr>
          <p:spPr bwMode="auto">
            <a:xfrm flipV="1">
              <a:off x="1655" y="2024"/>
              <a:ext cx="454" cy="0"/>
            </a:xfrm>
            <a:prstGeom prst="line">
              <a:avLst/>
            </a:prstGeom>
            <a:noFill/>
            <a:ln w="28575">
              <a:solidFill>
                <a:schemeClr val="accent2"/>
              </a:solidFill>
              <a:round/>
              <a:headEnd/>
              <a:tailEnd/>
            </a:ln>
          </p:spPr>
          <p:txBody>
            <a:bodyPr/>
            <a:lstStyle/>
            <a:p>
              <a:endParaRPr lang="de-DE"/>
            </a:p>
          </p:txBody>
        </p:sp>
        <p:sp>
          <p:nvSpPr>
            <p:cNvPr id="56338" name="Line 19"/>
            <p:cNvSpPr>
              <a:spLocks noChangeShapeType="1"/>
            </p:cNvSpPr>
            <p:nvPr/>
          </p:nvSpPr>
          <p:spPr bwMode="auto">
            <a:xfrm>
              <a:off x="1202" y="2296"/>
              <a:ext cx="454" cy="0"/>
            </a:xfrm>
            <a:prstGeom prst="line">
              <a:avLst/>
            </a:prstGeom>
            <a:noFill/>
            <a:ln w="28575">
              <a:solidFill>
                <a:schemeClr val="accent2"/>
              </a:solidFill>
              <a:round/>
              <a:headEnd/>
              <a:tailEnd/>
            </a:ln>
          </p:spPr>
          <p:txBody>
            <a:bodyPr/>
            <a:lstStyle/>
            <a:p>
              <a:endParaRPr lang="de-DE"/>
            </a:p>
          </p:txBody>
        </p:sp>
        <p:sp>
          <p:nvSpPr>
            <p:cNvPr id="56339" name="Line 20"/>
            <p:cNvSpPr>
              <a:spLocks noChangeShapeType="1"/>
            </p:cNvSpPr>
            <p:nvPr/>
          </p:nvSpPr>
          <p:spPr bwMode="auto">
            <a:xfrm rot="-5400000">
              <a:off x="1065" y="2433"/>
              <a:ext cx="273" cy="0"/>
            </a:xfrm>
            <a:prstGeom prst="line">
              <a:avLst/>
            </a:prstGeom>
            <a:noFill/>
            <a:ln w="28575">
              <a:solidFill>
                <a:schemeClr val="accent2"/>
              </a:solidFill>
              <a:round/>
              <a:headEnd/>
              <a:tailEnd/>
            </a:ln>
          </p:spPr>
          <p:txBody>
            <a:bodyPr/>
            <a:lstStyle/>
            <a:p>
              <a:endParaRPr lang="de-DE"/>
            </a:p>
          </p:txBody>
        </p:sp>
        <p:sp>
          <p:nvSpPr>
            <p:cNvPr id="56340" name="Line 21"/>
            <p:cNvSpPr>
              <a:spLocks noChangeShapeType="1"/>
            </p:cNvSpPr>
            <p:nvPr/>
          </p:nvSpPr>
          <p:spPr bwMode="auto">
            <a:xfrm rot="-5400000">
              <a:off x="1518" y="2161"/>
              <a:ext cx="273" cy="0"/>
            </a:xfrm>
            <a:prstGeom prst="line">
              <a:avLst/>
            </a:prstGeom>
            <a:noFill/>
            <a:ln w="28575">
              <a:solidFill>
                <a:schemeClr val="accent2"/>
              </a:solidFill>
              <a:round/>
              <a:headEnd/>
              <a:tailEnd/>
            </a:ln>
          </p:spPr>
          <p:txBody>
            <a:bodyPr/>
            <a:lstStyle/>
            <a:p>
              <a:endParaRPr lang="de-DE"/>
            </a:p>
          </p:txBody>
        </p:sp>
      </p:grpSp>
      <p:sp>
        <p:nvSpPr>
          <p:cNvPr id="6166" name="Line 22"/>
          <p:cNvSpPr>
            <a:spLocks noChangeShapeType="1"/>
          </p:cNvSpPr>
          <p:nvPr/>
        </p:nvSpPr>
        <p:spPr bwMode="auto">
          <a:xfrm>
            <a:off x="1258888" y="5218113"/>
            <a:ext cx="1368425" cy="0"/>
          </a:xfrm>
          <a:prstGeom prst="line">
            <a:avLst/>
          </a:prstGeom>
          <a:noFill/>
          <a:ln w="38100">
            <a:solidFill>
              <a:schemeClr val="tx1"/>
            </a:solidFill>
            <a:round/>
            <a:headEnd/>
            <a:tailEnd type="triangle" w="med" len="med"/>
          </a:ln>
        </p:spPr>
        <p:txBody>
          <a:bodyPr/>
          <a:lstStyle/>
          <a:p>
            <a:endParaRPr lang="de-DE"/>
          </a:p>
        </p:txBody>
      </p:sp>
      <p:sp>
        <p:nvSpPr>
          <p:cNvPr id="6167" name="Text Box 23"/>
          <p:cNvSpPr txBox="1">
            <a:spLocks noChangeArrowheads="1"/>
          </p:cNvSpPr>
          <p:nvPr/>
        </p:nvSpPr>
        <p:spPr bwMode="auto">
          <a:xfrm>
            <a:off x="1258888" y="5219700"/>
            <a:ext cx="1295400" cy="366713"/>
          </a:xfrm>
          <a:prstGeom prst="rect">
            <a:avLst/>
          </a:prstGeom>
          <a:noFill/>
          <a:ln w="9525">
            <a:noFill/>
            <a:miter lim="800000"/>
            <a:headEnd/>
            <a:tailEnd/>
          </a:ln>
        </p:spPr>
        <p:txBody>
          <a:bodyPr>
            <a:spAutoFit/>
          </a:bodyPr>
          <a:lstStyle/>
          <a:p>
            <a:pPr>
              <a:spcBef>
                <a:spcPct val="50000"/>
              </a:spcBef>
            </a:pPr>
            <a:r>
              <a:rPr lang="en-GB">
                <a:latin typeface="Tw Cen MT" pitchFamily="34" charset="0"/>
              </a:rPr>
              <a:t>200MW</a:t>
            </a:r>
          </a:p>
        </p:txBody>
      </p:sp>
      <p:sp>
        <p:nvSpPr>
          <p:cNvPr id="6170" name="Line 26"/>
          <p:cNvSpPr>
            <a:spLocks noChangeShapeType="1"/>
          </p:cNvSpPr>
          <p:nvPr/>
        </p:nvSpPr>
        <p:spPr bwMode="auto">
          <a:xfrm>
            <a:off x="2627313" y="2122488"/>
            <a:ext cx="0" cy="3095625"/>
          </a:xfrm>
          <a:prstGeom prst="line">
            <a:avLst/>
          </a:prstGeom>
          <a:noFill/>
          <a:ln w="19050">
            <a:solidFill>
              <a:schemeClr val="tx1"/>
            </a:solidFill>
            <a:prstDash val="dash"/>
            <a:round/>
            <a:headEnd/>
            <a:tailEnd/>
          </a:ln>
        </p:spPr>
        <p:txBody>
          <a:bodyPr/>
          <a:lstStyle/>
          <a:p>
            <a:endParaRPr lang="de-DE"/>
          </a:p>
        </p:txBody>
      </p:sp>
      <p:sp>
        <p:nvSpPr>
          <p:cNvPr id="6172" name="Text Box 28"/>
          <p:cNvSpPr txBox="1">
            <a:spLocks noChangeArrowheads="1"/>
          </p:cNvSpPr>
          <p:nvPr/>
        </p:nvSpPr>
        <p:spPr bwMode="auto">
          <a:xfrm>
            <a:off x="793750" y="1827213"/>
            <a:ext cx="433388" cy="366712"/>
          </a:xfrm>
          <a:prstGeom prst="rect">
            <a:avLst/>
          </a:prstGeom>
          <a:noFill/>
          <a:ln w="9525">
            <a:noFill/>
            <a:miter lim="800000"/>
            <a:headEnd/>
            <a:tailEnd/>
          </a:ln>
        </p:spPr>
        <p:txBody>
          <a:bodyPr>
            <a:spAutoFit/>
          </a:bodyPr>
          <a:lstStyle/>
          <a:p>
            <a:pPr>
              <a:spcBef>
                <a:spcPct val="50000"/>
              </a:spcBef>
            </a:pPr>
            <a:r>
              <a:rPr lang="en-GB">
                <a:latin typeface="Tw Cen MT" pitchFamily="34" charset="0"/>
              </a:rPr>
              <a:t>€</a:t>
            </a:r>
          </a:p>
        </p:txBody>
      </p:sp>
      <p:sp>
        <p:nvSpPr>
          <p:cNvPr id="6173" name="Text Box 29"/>
          <p:cNvSpPr txBox="1">
            <a:spLocks noChangeArrowheads="1"/>
          </p:cNvSpPr>
          <p:nvPr/>
        </p:nvSpPr>
        <p:spPr bwMode="auto">
          <a:xfrm>
            <a:off x="3348038" y="4924425"/>
            <a:ext cx="793750" cy="366713"/>
          </a:xfrm>
          <a:prstGeom prst="rect">
            <a:avLst/>
          </a:prstGeom>
          <a:noFill/>
          <a:ln w="9525">
            <a:noFill/>
            <a:miter lim="800000"/>
            <a:headEnd/>
            <a:tailEnd/>
          </a:ln>
        </p:spPr>
        <p:txBody>
          <a:bodyPr>
            <a:spAutoFit/>
          </a:bodyPr>
          <a:lstStyle/>
          <a:p>
            <a:pPr>
              <a:spcBef>
                <a:spcPct val="50000"/>
              </a:spcBef>
            </a:pPr>
            <a:r>
              <a:rPr lang="en-GB">
                <a:latin typeface="Tw Cen MT" pitchFamily="34" charset="0"/>
              </a:rPr>
              <a:t>MW</a:t>
            </a:r>
          </a:p>
        </p:txBody>
      </p:sp>
      <p:sp>
        <p:nvSpPr>
          <p:cNvPr id="6174" name="Rectangle 30"/>
          <p:cNvSpPr>
            <a:spLocks noChangeArrowheads="1"/>
          </p:cNvSpPr>
          <p:nvPr/>
        </p:nvSpPr>
        <p:spPr bwMode="auto">
          <a:xfrm>
            <a:off x="5138738" y="2090738"/>
            <a:ext cx="3609975" cy="968375"/>
          </a:xfrm>
          <a:prstGeom prst="rect">
            <a:avLst/>
          </a:prstGeom>
          <a:noFill/>
          <a:ln w="9525">
            <a:noFill/>
            <a:miter lim="800000"/>
            <a:headEnd/>
            <a:tailEnd/>
          </a:ln>
        </p:spPr>
        <p:txBody>
          <a:bodyPr/>
          <a:lstStyle/>
          <a:p>
            <a:pPr marL="342900" indent="-342900">
              <a:spcBef>
                <a:spcPct val="20000"/>
              </a:spcBef>
            </a:pPr>
            <a:r>
              <a:rPr lang="en-GB" sz="2400">
                <a:latin typeface="Tw Cen MT" pitchFamily="34" charset="0"/>
              </a:rPr>
              <a:t>Energy Orders Matched:</a:t>
            </a:r>
          </a:p>
          <a:p>
            <a:pPr marL="342900" indent="-342900">
              <a:spcBef>
                <a:spcPct val="20000"/>
              </a:spcBef>
            </a:pPr>
            <a:r>
              <a:rPr lang="en-GB" sz="2400" u="sng">
                <a:latin typeface="Tw Cen MT" pitchFamily="34" charset="0"/>
              </a:rPr>
              <a:t>Market A</a:t>
            </a:r>
            <a:r>
              <a:rPr lang="en-GB" sz="2400">
                <a:latin typeface="Tw Cen MT" pitchFamily="34" charset="0"/>
              </a:rPr>
              <a:t>	</a:t>
            </a:r>
            <a:r>
              <a:rPr lang="en-GB" sz="2400" u="sng">
                <a:latin typeface="Tw Cen MT" pitchFamily="34" charset="0"/>
              </a:rPr>
              <a:t>Market B</a:t>
            </a:r>
          </a:p>
        </p:txBody>
      </p:sp>
      <p:sp>
        <p:nvSpPr>
          <p:cNvPr id="6175" name="Text Box 31"/>
          <p:cNvSpPr txBox="1">
            <a:spLocks noChangeArrowheads="1"/>
          </p:cNvSpPr>
          <p:nvPr/>
        </p:nvSpPr>
        <p:spPr bwMode="auto">
          <a:xfrm>
            <a:off x="935831" y="5747522"/>
            <a:ext cx="7775575" cy="366712"/>
          </a:xfrm>
          <a:prstGeom prst="rect">
            <a:avLst/>
          </a:prstGeom>
          <a:noFill/>
          <a:ln w="9525">
            <a:noFill/>
            <a:miter lim="800000"/>
            <a:headEnd/>
            <a:tailEnd/>
          </a:ln>
        </p:spPr>
        <p:txBody>
          <a:bodyPr>
            <a:spAutoFit/>
          </a:bodyPr>
          <a:lstStyle/>
          <a:p>
            <a:pPr>
              <a:spcBef>
                <a:spcPct val="50000"/>
              </a:spcBef>
            </a:pPr>
            <a:r>
              <a:rPr lang="en-GB" dirty="0">
                <a:solidFill>
                  <a:schemeClr val="accent4">
                    <a:lumMod val="95000"/>
                    <a:lumOff val="5000"/>
                  </a:schemeClr>
                </a:solidFill>
                <a:latin typeface="Tw Cen MT" pitchFamily="34" charset="0"/>
              </a:rPr>
              <a:t>Allocation takes place in accordance with price (willingness to pay).</a:t>
            </a:r>
          </a:p>
        </p:txBody>
      </p:sp>
      <p:sp>
        <p:nvSpPr>
          <p:cNvPr id="6176" name="Rectangle 32"/>
          <p:cNvSpPr>
            <a:spLocks noChangeArrowheads="1"/>
          </p:cNvSpPr>
          <p:nvPr/>
        </p:nvSpPr>
        <p:spPr bwMode="auto">
          <a:xfrm>
            <a:off x="5426075" y="3059113"/>
            <a:ext cx="3033713" cy="576262"/>
          </a:xfrm>
          <a:prstGeom prst="rect">
            <a:avLst/>
          </a:prstGeom>
          <a:noFill/>
          <a:ln w="9525">
            <a:noFill/>
            <a:miter lim="800000"/>
            <a:headEnd/>
            <a:tailEnd/>
          </a:ln>
        </p:spPr>
        <p:txBody>
          <a:bodyPr/>
          <a:lstStyle/>
          <a:p>
            <a:pPr marL="342900" indent="-342900">
              <a:spcBef>
                <a:spcPct val="20000"/>
              </a:spcBef>
            </a:pPr>
            <a:r>
              <a:rPr lang="en-GB" sz="2400">
                <a:latin typeface="Tw Cen MT" pitchFamily="34" charset="0"/>
              </a:rPr>
              <a:t> €30	with	€35</a:t>
            </a:r>
          </a:p>
        </p:txBody>
      </p:sp>
      <p:sp>
        <p:nvSpPr>
          <p:cNvPr id="6177" name="Rectangle 33"/>
          <p:cNvSpPr>
            <a:spLocks noChangeArrowheads="1"/>
          </p:cNvSpPr>
          <p:nvPr/>
        </p:nvSpPr>
        <p:spPr bwMode="auto">
          <a:xfrm>
            <a:off x="5435600" y="3490913"/>
            <a:ext cx="2746375" cy="576262"/>
          </a:xfrm>
          <a:prstGeom prst="rect">
            <a:avLst/>
          </a:prstGeom>
          <a:noFill/>
          <a:ln w="9525">
            <a:noFill/>
            <a:miter lim="800000"/>
            <a:headEnd/>
            <a:tailEnd/>
          </a:ln>
        </p:spPr>
        <p:txBody>
          <a:bodyPr/>
          <a:lstStyle/>
          <a:p>
            <a:pPr marL="342900" indent="-342900">
              <a:spcBef>
                <a:spcPct val="20000"/>
              </a:spcBef>
            </a:pPr>
            <a:r>
              <a:rPr lang="en-GB" sz="2400">
                <a:latin typeface="Tw Cen MT" pitchFamily="34" charset="0"/>
              </a:rPr>
              <a:t> €31	with 	€34</a:t>
            </a:r>
          </a:p>
        </p:txBody>
      </p:sp>
      <p:sp>
        <p:nvSpPr>
          <p:cNvPr id="29" name="Rectangle 2"/>
          <p:cNvSpPr>
            <a:spLocks noChangeArrowheads="1"/>
          </p:cNvSpPr>
          <p:nvPr/>
        </p:nvSpPr>
        <p:spPr bwMode="auto">
          <a:xfrm>
            <a:off x="1619250" y="620713"/>
            <a:ext cx="7524750" cy="998537"/>
          </a:xfrm>
          <a:prstGeom prst="rect">
            <a:avLst/>
          </a:prstGeom>
          <a:noFill/>
          <a:ln w="9525">
            <a:noFill/>
            <a:miter lim="800000"/>
            <a:headEnd/>
            <a:tailEnd/>
          </a:ln>
        </p:spPr>
        <p:txBody>
          <a:bodyPr anchor="ctr"/>
          <a:lstStyle/>
          <a:p>
            <a:r>
              <a:rPr lang="en-GB" sz="3200" b="1" dirty="0">
                <a:solidFill>
                  <a:schemeClr val="bg2"/>
                </a:solidFill>
                <a:latin typeface="Tw Cen MT" pitchFamily="34" charset="0"/>
              </a:rPr>
              <a:t>2. Ranking</a:t>
            </a:r>
            <a:r>
              <a:rPr lang="en-GB" sz="2400" b="1" dirty="0">
                <a:solidFill>
                  <a:schemeClr val="bg2"/>
                </a:solidFill>
                <a:latin typeface="Tw Cen MT" pitchFamily="34" charset="0"/>
              </a:rPr>
              <a:t/>
            </a:r>
            <a:br>
              <a:rPr lang="en-GB" sz="2400" b="1" dirty="0">
                <a:solidFill>
                  <a:schemeClr val="bg2"/>
                </a:solidFill>
                <a:latin typeface="Tw Cen MT" pitchFamily="34" charset="0"/>
              </a:rPr>
            </a:br>
            <a:r>
              <a:rPr lang="en-GB" sz="2400" i="1" dirty="0">
                <a:solidFill>
                  <a:schemeClr val="bg2"/>
                </a:solidFill>
                <a:latin typeface="Tw Cen MT" pitchFamily="34" charset="0"/>
              </a:rPr>
              <a:t>2.b Implicit access (SOB) – Additional </a:t>
            </a:r>
            <a:r>
              <a:rPr lang="en-GB" sz="2400" i="1" dirty="0" smtClean="0">
                <a:solidFill>
                  <a:schemeClr val="bg2"/>
                </a:solidFill>
                <a:latin typeface="Tw Cen MT" pitchFamily="34" charset="0"/>
              </a:rPr>
              <a:t>capacity (ii)</a:t>
            </a:r>
            <a:endParaRPr lang="en-GB" sz="2400" i="1" dirty="0">
              <a:solidFill>
                <a:schemeClr val="bg2"/>
              </a:solidFill>
              <a:latin typeface="Tw Cen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7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6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7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7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17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17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66" grpId="0" animBg="1"/>
      <p:bldP spid="6167" grpId="0"/>
      <p:bldP spid="6170" grpId="0" animBg="1"/>
      <p:bldP spid="6172" grpId="0"/>
      <p:bldP spid="6173" grpId="0"/>
      <p:bldP spid="6174" grpId="0"/>
      <p:bldP spid="6175" grpId="0"/>
      <p:bldP spid="6176" grpId="0"/>
      <p:bldP spid="617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half" idx="4294967295"/>
          </p:nvPr>
        </p:nvGraphicFramePr>
        <p:xfrm>
          <a:off x="323850" y="1980778"/>
          <a:ext cx="8496300" cy="4400550"/>
        </p:xfrm>
        <a:graphic>
          <a:graphicData uri="http://schemas.openxmlformats.org/drawingml/2006/table">
            <a:tbl>
              <a:tblPr/>
              <a:tblGrid>
                <a:gridCol w="4248150"/>
                <a:gridCol w="424815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Arial" charset="0"/>
                        </a:rPr>
                        <a:t>No congestion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rPr>
                        <a:t>In case of congestion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029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B05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B05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37900" name="Rectangle à coins arrondis 4"/>
          <p:cNvSpPr>
            <a:spLocks noChangeArrowheads="1"/>
          </p:cNvSpPr>
          <p:nvPr/>
        </p:nvSpPr>
        <p:spPr bwMode="auto">
          <a:xfrm>
            <a:off x="395288" y="4149303"/>
            <a:ext cx="2232025" cy="792162"/>
          </a:xfrm>
          <a:prstGeom prst="roundRect">
            <a:avLst>
              <a:gd name="adj" fmla="val 16667"/>
            </a:avLst>
          </a:prstGeom>
          <a:noFill/>
          <a:ln w="25400" algn="ctr">
            <a:solidFill>
              <a:srgbClr val="808080"/>
            </a:solidFill>
            <a:round/>
            <a:headEnd/>
            <a:tailEnd/>
          </a:ln>
        </p:spPr>
        <p:txBody>
          <a:bodyPr anchor="ctr"/>
          <a:lstStyle/>
          <a:p>
            <a:pPr algn="ctr"/>
            <a:r>
              <a:rPr lang="fr-FR" b="1"/>
              <a:t>Capacity Allocation</a:t>
            </a:r>
          </a:p>
          <a:p>
            <a:pPr algn="ctr"/>
            <a:r>
              <a:rPr lang="fr-FR" sz="1400" i="1"/>
              <a:t>Pure FCFS</a:t>
            </a:r>
          </a:p>
        </p:txBody>
      </p:sp>
      <p:sp>
        <p:nvSpPr>
          <p:cNvPr id="37901" name="Rectangle à coins arrondis 5"/>
          <p:cNvSpPr>
            <a:spLocks noChangeArrowheads="1"/>
          </p:cNvSpPr>
          <p:nvPr/>
        </p:nvSpPr>
        <p:spPr bwMode="auto">
          <a:xfrm>
            <a:off x="827088" y="2491953"/>
            <a:ext cx="1368425" cy="935037"/>
          </a:xfrm>
          <a:prstGeom prst="roundRect">
            <a:avLst>
              <a:gd name="adj" fmla="val 16667"/>
            </a:avLst>
          </a:prstGeom>
          <a:solidFill>
            <a:srgbClr val="808080"/>
          </a:solidFill>
          <a:ln w="25400" algn="ctr">
            <a:solidFill>
              <a:srgbClr val="808080"/>
            </a:solidFill>
            <a:round/>
            <a:headEnd/>
            <a:tailEnd/>
          </a:ln>
        </p:spPr>
        <p:txBody>
          <a:bodyPr anchor="ctr"/>
          <a:lstStyle/>
          <a:p>
            <a:pPr algn="ctr"/>
            <a:r>
              <a:rPr lang="fr-FR">
                <a:solidFill>
                  <a:schemeClr val="bg1"/>
                </a:solidFill>
              </a:rPr>
              <a:t>SOB</a:t>
            </a:r>
          </a:p>
          <a:p>
            <a:pPr algn="ctr"/>
            <a:r>
              <a:rPr lang="fr-FR" sz="1400" i="1">
                <a:solidFill>
                  <a:schemeClr val="bg1"/>
                </a:solidFill>
              </a:rPr>
              <a:t>Automatic matching</a:t>
            </a:r>
          </a:p>
        </p:txBody>
      </p:sp>
      <p:sp>
        <p:nvSpPr>
          <p:cNvPr id="37903" name="Rectangle à coins arrondis 7"/>
          <p:cNvSpPr>
            <a:spLocks noChangeArrowheads="1"/>
          </p:cNvSpPr>
          <p:nvPr/>
        </p:nvSpPr>
        <p:spPr bwMode="auto">
          <a:xfrm>
            <a:off x="3046413" y="3403089"/>
            <a:ext cx="1368425" cy="503237"/>
          </a:xfrm>
          <a:prstGeom prst="roundRect">
            <a:avLst>
              <a:gd name="adj" fmla="val 16667"/>
            </a:avLst>
          </a:prstGeom>
          <a:solidFill>
            <a:srgbClr val="AFEFC0"/>
          </a:solidFill>
          <a:ln w="25400" algn="ctr">
            <a:solidFill>
              <a:srgbClr val="AFEFC0"/>
            </a:solidFill>
            <a:round/>
            <a:headEnd/>
            <a:tailEnd/>
          </a:ln>
        </p:spPr>
        <p:txBody>
          <a:bodyPr anchor="ctr"/>
          <a:lstStyle/>
          <a:p>
            <a:pPr algn="ctr"/>
            <a:r>
              <a:rPr lang="fr-FR"/>
              <a:t>OTC</a:t>
            </a:r>
          </a:p>
        </p:txBody>
      </p:sp>
      <p:sp>
        <p:nvSpPr>
          <p:cNvPr id="37904" name="Rectangle à coins arrondis 8"/>
          <p:cNvSpPr>
            <a:spLocks noChangeArrowheads="1"/>
          </p:cNvSpPr>
          <p:nvPr/>
        </p:nvSpPr>
        <p:spPr bwMode="auto">
          <a:xfrm>
            <a:off x="3059113" y="5244724"/>
            <a:ext cx="1368425" cy="504825"/>
          </a:xfrm>
          <a:prstGeom prst="roundRect">
            <a:avLst>
              <a:gd name="adj" fmla="val 16667"/>
            </a:avLst>
          </a:prstGeom>
          <a:solidFill>
            <a:srgbClr val="AFEFC0"/>
          </a:solidFill>
          <a:ln w="25400" algn="ctr">
            <a:solidFill>
              <a:srgbClr val="AFEFC0"/>
            </a:solidFill>
            <a:round/>
            <a:headEnd/>
            <a:tailEnd/>
          </a:ln>
        </p:spPr>
        <p:txBody>
          <a:bodyPr anchor="ctr"/>
          <a:lstStyle/>
          <a:p>
            <a:pPr algn="ctr"/>
            <a:r>
              <a:rPr lang="fr-FR"/>
              <a:t>Balancing</a:t>
            </a:r>
          </a:p>
        </p:txBody>
      </p:sp>
      <p:sp>
        <p:nvSpPr>
          <p:cNvPr id="37905" name="Rectangle à coins arrondis 19"/>
          <p:cNvSpPr>
            <a:spLocks noChangeArrowheads="1"/>
          </p:cNvSpPr>
          <p:nvPr/>
        </p:nvSpPr>
        <p:spPr bwMode="auto">
          <a:xfrm>
            <a:off x="4716463" y="3860378"/>
            <a:ext cx="2232025" cy="2303462"/>
          </a:xfrm>
          <a:prstGeom prst="roundRect">
            <a:avLst>
              <a:gd name="adj" fmla="val 16667"/>
            </a:avLst>
          </a:prstGeom>
          <a:noFill/>
          <a:ln w="25400" algn="ctr">
            <a:solidFill>
              <a:srgbClr val="808080"/>
            </a:solidFill>
            <a:round/>
            <a:headEnd/>
            <a:tailEnd/>
          </a:ln>
        </p:spPr>
        <p:txBody>
          <a:bodyPr anchor="ctr"/>
          <a:lstStyle/>
          <a:p>
            <a:pPr algn="ctr"/>
            <a:r>
              <a:rPr lang="en-GB" b="1" dirty="0" smtClean="0"/>
              <a:t>Capacity Allocation</a:t>
            </a:r>
          </a:p>
          <a:p>
            <a:pPr algn="ctr"/>
            <a:r>
              <a:rPr lang="en-GB" sz="1400" dirty="0" smtClean="0"/>
              <a:t>-Ranking based on value criteria </a:t>
            </a:r>
            <a:endParaRPr lang="en-GB" sz="1400" dirty="0"/>
          </a:p>
        </p:txBody>
      </p:sp>
      <p:sp>
        <p:nvSpPr>
          <p:cNvPr id="37906" name="Rectangle à coins arrondis 20"/>
          <p:cNvSpPr>
            <a:spLocks noChangeArrowheads="1"/>
          </p:cNvSpPr>
          <p:nvPr/>
        </p:nvSpPr>
        <p:spPr bwMode="auto">
          <a:xfrm>
            <a:off x="5148263" y="2564978"/>
            <a:ext cx="1368425" cy="935037"/>
          </a:xfrm>
          <a:prstGeom prst="roundRect">
            <a:avLst>
              <a:gd name="adj" fmla="val 16667"/>
            </a:avLst>
          </a:prstGeom>
          <a:solidFill>
            <a:srgbClr val="808080"/>
          </a:solidFill>
          <a:ln w="25400" algn="ctr">
            <a:solidFill>
              <a:srgbClr val="808080"/>
            </a:solidFill>
            <a:round/>
            <a:headEnd/>
            <a:tailEnd/>
          </a:ln>
        </p:spPr>
        <p:txBody>
          <a:bodyPr anchor="ctr"/>
          <a:lstStyle/>
          <a:p>
            <a:pPr algn="ctr"/>
            <a:r>
              <a:rPr lang="fr-FR" sz="1400" i="1">
                <a:solidFill>
                  <a:schemeClr val="bg1"/>
                </a:solidFill>
              </a:rPr>
              <a:t>SOB</a:t>
            </a:r>
          </a:p>
          <a:p>
            <a:pPr algn="ctr"/>
            <a:r>
              <a:rPr lang="fr-FR" sz="1400" i="1">
                <a:solidFill>
                  <a:schemeClr val="bg1"/>
                </a:solidFill>
              </a:rPr>
              <a:t>Automatic matching</a:t>
            </a:r>
          </a:p>
        </p:txBody>
      </p:sp>
      <p:sp>
        <p:nvSpPr>
          <p:cNvPr id="37908" name="Rectangle à coins arrondis 22"/>
          <p:cNvSpPr>
            <a:spLocks noChangeArrowheads="1"/>
          </p:cNvSpPr>
          <p:nvPr/>
        </p:nvSpPr>
        <p:spPr bwMode="auto">
          <a:xfrm>
            <a:off x="7308850" y="4018424"/>
            <a:ext cx="1368425" cy="503237"/>
          </a:xfrm>
          <a:prstGeom prst="roundRect">
            <a:avLst>
              <a:gd name="adj" fmla="val 16667"/>
            </a:avLst>
          </a:prstGeom>
          <a:solidFill>
            <a:srgbClr val="AFEFC0"/>
          </a:solidFill>
          <a:ln w="25400" algn="ctr">
            <a:solidFill>
              <a:srgbClr val="AFEFC0"/>
            </a:solidFill>
            <a:round/>
            <a:headEnd/>
            <a:tailEnd/>
          </a:ln>
        </p:spPr>
        <p:txBody>
          <a:bodyPr anchor="ctr"/>
          <a:lstStyle/>
          <a:p>
            <a:pPr algn="ctr"/>
            <a:r>
              <a:rPr lang="fr-FR"/>
              <a:t>OTC</a:t>
            </a:r>
          </a:p>
        </p:txBody>
      </p:sp>
      <p:sp>
        <p:nvSpPr>
          <p:cNvPr id="37909" name="Rectangle à coins arrondis 23"/>
          <p:cNvSpPr>
            <a:spLocks noChangeArrowheads="1"/>
          </p:cNvSpPr>
          <p:nvPr/>
        </p:nvSpPr>
        <p:spPr bwMode="auto">
          <a:xfrm>
            <a:off x="7308850" y="5516140"/>
            <a:ext cx="1368425" cy="504825"/>
          </a:xfrm>
          <a:prstGeom prst="roundRect">
            <a:avLst>
              <a:gd name="adj" fmla="val 16667"/>
            </a:avLst>
          </a:prstGeom>
          <a:solidFill>
            <a:srgbClr val="AFEFC0"/>
          </a:solidFill>
          <a:ln w="25400" algn="ctr">
            <a:solidFill>
              <a:srgbClr val="AFEFC0"/>
            </a:solidFill>
            <a:round/>
            <a:headEnd/>
            <a:tailEnd/>
          </a:ln>
        </p:spPr>
        <p:txBody>
          <a:bodyPr anchor="ctr"/>
          <a:lstStyle/>
          <a:p>
            <a:pPr algn="ctr"/>
            <a:r>
              <a:rPr lang="fr-FR"/>
              <a:t>Balancing</a:t>
            </a:r>
          </a:p>
        </p:txBody>
      </p:sp>
      <p:cxnSp>
        <p:nvCxnSpPr>
          <p:cNvPr id="37910" name="Connecteur droit avec flèche 24"/>
          <p:cNvCxnSpPr>
            <a:cxnSpLocks noChangeShapeType="1"/>
            <a:stCxn id="37906" idx="2"/>
            <a:endCxn id="37905" idx="0"/>
          </p:cNvCxnSpPr>
          <p:nvPr/>
        </p:nvCxnSpPr>
        <p:spPr bwMode="auto">
          <a:xfrm>
            <a:off x="5832475" y="3512715"/>
            <a:ext cx="0" cy="334963"/>
          </a:xfrm>
          <a:prstGeom prst="straightConnector1">
            <a:avLst/>
          </a:prstGeom>
          <a:noFill/>
          <a:ln w="9525" algn="ctr">
            <a:solidFill>
              <a:schemeClr val="tx1"/>
            </a:solidFill>
            <a:round/>
            <a:headEnd/>
            <a:tailEnd type="triangle" w="med" len="med"/>
          </a:ln>
        </p:spPr>
      </p:cxnSp>
      <p:sp>
        <p:nvSpPr>
          <p:cNvPr id="22552" name="Rectangle 3"/>
          <p:cNvSpPr>
            <a:spLocks noChangeArrowheads="1"/>
          </p:cNvSpPr>
          <p:nvPr/>
        </p:nvSpPr>
        <p:spPr bwMode="auto">
          <a:xfrm>
            <a:off x="1619250" y="692150"/>
            <a:ext cx="7200900" cy="865188"/>
          </a:xfrm>
          <a:prstGeom prst="rect">
            <a:avLst/>
          </a:prstGeom>
          <a:noFill/>
          <a:ln w="9525">
            <a:noFill/>
            <a:miter lim="800000"/>
            <a:headEnd/>
            <a:tailEnd/>
          </a:ln>
        </p:spPr>
        <p:txBody>
          <a:bodyPr anchor="ctr"/>
          <a:lstStyle/>
          <a:p>
            <a:pPr>
              <a:defRPr/>
            </a:pPr>
            <a:r>
              <a:rPr lang="en-GB" sz="3200" b="1" dirty="0">
                <a:solidFill>
                  <a:schemeClr val="bg2"/>
                </a:solidFill>
                <a:latin typeface="Tw Cen MT" pitchFamily="34" charset="0"/>
              </a:rPr>
              <a:t>2. Ranking</a:t>
            </a:r>
            <a:r>
              <a:rPr lang="en-US" sz="3200" b="1" dirty="0">
                <a:solidFill>
                  <a:srgbClr val="7F7F7F"/>
                </a:solidFill>
                <a:latin typeface="Tw Cen MT" pitchFamily="34" charset="0"/>
              </a:rPr>
              <a:t/>
            </a:r>
            <a:br>
              <a:rPr lang="en-US" sz="3200" b="1" dirty="0">
                <a:solidFill>
                  <a:srgbClr val="7F7F7F"/>
                </a:solidFill>
                <a:latin typeface="Tw Cen MT" pitchFamily="34" charset="0"/>
              </a:rPr>
            </a:br>
            <a:r>
              <a:rPr lang="en-US" sz="2400" i="1" dirty="0" smtClean="0">
                <a:solidFill>
                  <a:schemeClr val="bg2"/>
                </a:solidFill>
                <a:latin typeface="Tw Cen MT" pitchFamily="34" charset="0"/>
                <a:ea typeface="+mj-ea"/>
                <a:cs typeface="+mj-cs"/>
              </a:rPr>
              <a:t>2. c. </a:t>
            </a:r>
            <a:r>
              <a:rPr lang="en-GB" sz="2400" i="1" dirty="0" smtClean="0">
                <a:solidFill>
                  <a:schemeClr val="bg2"/>
                </a:solidFill>
                <a:latin typeface="Tw Cen MT" pitchFamily="34" charset="0"/>
                <a:ea typeface="+mj-ea"/>
                <a:cs typeface="+mj-cs"/>
              </a:rPr>
              <a:t>Summary</a:t>
            </a:r>
            <a:endParaRPr lang="en-GB" sz="2400" i="1" dirty="0">
              <a:solidFill>
                <a:schemeClr val="bg2"/>
              </a:solidFill>
              <a:latin typeface="Tw Cen MT" pitchFamily="34" charset="0"/>
              <a:ea typeface="+mj-ea"/>
              <a:cs typeface="+mj-cs"/>
            </a:endParaRPr>
          </a:p>
        </p:txBody>
      </p:sp>
      <p:cxnSp>
        <p:nvCxnSpPr>
          <p:cNvPr id="37912" name="AutoShape 25"/>
          <p:cNvCxnSpPr>
            <a:cxnSpLocks noChangeShapeType="1"/>
            <a:stCxn id="37901" idx="2"/>
            <a:endCxn id="37900" idx="0"/>
          </p:cNvCxnSpPr>
          <p:nvPr/>
        </p:nvCxnSpPr>
        <p:spPr bwMode="auto">
          <a:xfrm>
            <a:off x="1511300" y="3439690"/>
            <a:ext cx="0" cy="696913"/>
          </a:xfrm>
          <a:prstGeom prst="straightConnector1">
            <a:avLst/>
          </a:prstGeom>
          <a:noFill/>
          <a:ln w="9525">
            <a:solidFill>
              <a:schemeClr val="tx1"/>
            </a:solidFill>
            <a:round/>
            <a:headEnd/>
            <a:tailEnd type="triangle" w="med" len="med"/>
          </a:ln>
        </p:spPr>
      </p:cxnSp>
      <p:cxnSp>
        <p:nvCxnSpPr>
          <p:cNvPr id="37914" name="AutoShape 27"/>
          <p:cNvCxnSpPr>
            <a:cxnSpLocks noChangeShapeType="1"/>
            <a:stCxn id="37903" idx="1"/>
            <a:endCxn id="37900" idx="3"/>
          </p:cNvCxnSpPr>
          <p:nvPr/>
        </p:nvCxnSpPr>
        <p:spPr bwMode="auto">
          <a:xfrm rot="10800000" flipV="1">
            <a:off x="2627313" y="3654708"/>
            <a:ext cx="419100" cy="890676"/>
          </a:xfrm>
          <a:prstGeom prst="bentConnector3">
            <a:avLst>
              <a:gd name="adj1" fmla="val 50000"/>
            </a:avLst>
          </a:prstGeom>
          <a:noFill/>
          <a:ln w="9525">
            <a:solidFill>
              <a:schemeClr val="tx1"/>
            </a:solidFill>
            <a:miter lim="800000"/>
            <a:headEnd/>
            <a:tailEnd type="triangle" w="med" len="med"/>
          </a:ln>
        </p:spPr>
      </p:cxnSp>
      <p:cxnSp>
        <p:nvCxnSpPr>
          <p:cNvPr id="37915" name="AutoShape 28"/>
          <p:cNvCxnSpPr>
            <a:cxnSpLocks noChangeShapeType="1"/>
            <a:stCxn id="37904" idx="1"/>
            <a:endCxn id="37900" idx="3"/>
          </p:cNvCxnSpPr>
          <p:nvPr/>
        </p:nvCxnSpPr>
        <p:spPr bwMode="auto">
          <a:xfrm rot="10800000">
            <a:off x="2627313" y="4545385"/>
            <a:ext cx="431800" cy="951753"/>
          </a:xfrm>
          <a:prstGeom prst="bentConnector3">
            <a:avLst>
              <a:gd name="adj1" fmla="val 50000"/>
            </a:avLst>
          </a:prstGeom>
          <a:noFill/>
          <a:ln w="9525">
            <a:solidFill>
              <a:schemeClr val="tx1"/>
            </a:solidFill>
            <a:miter lim="800000"/>
            <a:headEnd/>
            <a:tailEnd type="triangle" w="med" len="med"/>
          </a:ln>
        </p:spPr>
      </p:cxnSp>
      <p:cxnSp>
        <p:nvCxnSpPr>
          <p:cNvPr id="37917" name="AutoShape 30"/>
          <p:cNvCxnSpPr>
            <a:cxnSpLocks noChangeShapeType="1"/>
            <a:stCxn id="37908" idx="1"/>
            <a:endCxn id="37905" idx="3"/>
          </p:cNvCxnSpPr>
          <p:nvPr/>
        </p:nvCxnSpPr>
        <p:spPr bwMode="auto">
          <a:xfrm rot="10800000" flipV="1">
            <a:off x="6948488" y="4270043"/>
            <a:ext cx="360362" cy="742066"/>
          </a:xfrm>
          <a:prstGeom prst="bentConnector3">
            <a:avLst>
              <a:gd name="adj1" fmla="val 50000"/>
            </a:avLst>
          </a:prstGeom>
          <a:noFill/>
          <a:ln w="9525">
            <a:solidFill>
              <a:schemeClr val="tx1"/>
            </a:solidFill>
            <a:miter lim="800000"/>
            <a:headEnd/>
            <a:tailEnd type="triangle" w="med" len="med"/>
          </a:ln>
        </p:spPr>
      </p:cxnSp>
      <p:cxnSp>
        <p:nvCxnSpPr>
          <p:cNvPr id="37918" name="AutoShape 31"/>
          <p:cNvCxnSpPr>
            <a:cxnSpLocks noChangeShapeType="1"/>
            <a:stCxn id="37909" idx="1"/>
            <a:endCxn id="37905" idx="3"/>
          </p:cNvCxnSpPr>
          <p:nvPr/>
        </p:nvCxnSpPr>
        <p:spPr bwMode="auto">
          <a:xfrm rot="10800000">
            <a:off x="6961188" y="5012903"/>
            <a:ext cx="334962" cy="755650"/>
          </a:xfrm>
          <a:prstGeom prst="bentConnector3">
            <a:avLst>
              <a:gd name="adj1" fmla="val 49764"/>
            </a:avLst>
          </a:prstGeom>
          <a:noFill/>
          <a:ln w="9525">
            <a:solidFill>
              <a:schemeClr val="tx1"/>
            </a:solidFill>
            <a:miter lim="800000"/>
            <a:headEnd/>
            <a:tailEnd type="triangle" w="med" len="med"/>
          </a:ln>
        </p:spPr>
      </p:cxnSp>
    </p:spTree>
    <p:extLst>
      <p:ext uri="{BB962C8B-B14F-4D97-AF65-F5344CB8AC3E}">
        <p14:creationId xmlns="" xmlns:p14="http://schemas.microsoft.com/office/powerpoint/2010/main" val="4144923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Espace réservé du contenu 2"/>
          <p:cNvSpPr>
            <a:spLocks/>
          </p:cNvSpPr>
          <p:nvPr/>
        </p:nvSpPr>
        <p:spPr bwMode="auto">
          <a:xfrm>
            <a:off x="755650" y="1773238"/>
            <a:ext cx="7056438" cy="4114800"/>
          </a:xfrm>
          <a:prstGeom prst="rect">
            <a:avLst/>
          </a:prstGeom>
          <a:noFill/>
          <a:ln w="9525">
            <a:noFill/>
            <a:miter lim="800000"/>
            <a:headEnd/>
            <a:tailEnd/>
          </a:ln>
        </p:spPr>
        <p:txBody>
          <a:bodyPr/>
          <a:lstStyle/>
          <a:p>
            <a:pPr marL="533400" indent="-533400" eaLnBrk="0" hangingPunct="0">
              <a:spcBef>
                <a:spcPct val="20000"/>
              </a:spcBef>
              <a:buFontTx/>
              <a:buAutoNum type="arabicPeriod"/>
            </a:pPr>
            <a:r>
              <a:rPr lang="en-US" sz="1600" b="1" dirty="0">
                <a:solidFill>
                  <a:schemeClr val="bg2"/>
                </a:solidFill>
                <a:latin typeface="Tw Cen MT" pitchFamily="34" charset="0"/>
              </a:rPr>
              <a:t>Introduction</a:t>
            </a:r>
          </a:p>
          <a:p>
            <a:pPr marL="993775" lvl="1" indent="-457200" eaLnBrk="0" hangingPunct="0">
              <a:spcBef>
                <a:spcPct val="20000"/>
              </a:spcBef>
              <a:buFontTx/>
              <a:buAutoNum type="alphaLcPeriod"/>
            </a:pPr>
            <a:r>
              <a:rPr lang="en-US" sz="1400" b="1" dirty="0">
                <a:solidFill>
                  <a:schemeClr val="bg2"/>
                </a:solidFill>
                <a:latin typeface="Tw Cen MT" pitchFamily="34" charset="0"/>
              </a:rPr>
              <a:t>Objective</a:t>
            </a:r>
          </a:p>
          <a:p>
            <a:pPr marL="993775" lvl="1" indent="-457200" eaLnBrk="0" hangingPunct="0">
              <a:spcBef>
                <a:spcPct val="20000"/>
              </a:spcBef>
              <a:buFontTx/>
              <a:buAutoNum type="alphaLcPeriod"/>
            </a:pPr>
            <a:r>
              <a:rPr lang="en-US" sz="1400" b="1" dirty="0">
                <a:solidFill>
                  <a:schemeClr val="bg2"/>
                </a:solidFill>
                <a:latin typeface="Tw Cen MT" pitchFamily="34" charset="0"/>
              </a:rPr>
              <a:t>Terminology</a:t>
            </a:r>
          </a:p>
          <a:p>
            <a:pPr marL="993775" lvl="1" indent="-457200" eaLnBrk="0" hangingPunct="0">
              <a:spcBef>
                <a:spcPct val="20000"/>
              </a:spcBef>
              <a:buFontTx/>
              <a:buAutoNum type="alphaLcPeriod"/>
            </a:pPr>
            <a:r>
              <a:rPr lang="en-US" sz="1400" b="1" dirty="0">
                <a:solidFill>
                  <a:schemeClr val="bg2"/>
                </a:solidFill>
                <a:latin typeface="Tw Cen MT" pitchFamily="34" charset="0"/>
              </a:rPr>
              <a:t>Legal background</a:t>
            </a:r>
          </a:p>
          <a:p>
            <a:pPr marL="993775" lvl="1" indent="-457200" eaLnBrk="0" hangingPunct="0">
              <a:spcBef>
                <a:spcPct val="20000"/>
              </a:spcBef>
              <a:buFontTx/>
              <a:buAutoNum type="alphaLcPeriod"/>
            </a:pPr>
            <a:r>
              <a:rPr lang="en-US" sz="1400" b="1" dirty="0">
                <a:solidFill>
                  <a:schemeClr val="bg2"/>
                </a:solidFill>
                <a:latin typeface="Tw Cen MT" pitchFamily="34" charset="0"/>
              </a:rPr>
              <a:t>Ranking vs. Pricing</a:t>
            </a:r>
          </a:p>
          <a:p>
            <a:pPr marL="533400" indent="-533400" eaLnBrk="0" hangingPunct="0">
              <a:spcBef>
                <a:spcPct val="20000"/>
              </a:spcBef>
              <a:buFontTx/>
              <a:buAutoNum type="arabicPeriod"/>
            </a:pPr>
            <a:endParaRPr lang="en-US" sz="1600" b="1" dirty="0">
              <a:solidFill>
                <a:schemeClr val="bg2"/>
              </a:solidFill>
              <a:latin typeface="Tw Cen MT" pitchFamily="34" charset="0"/>
            </a:endParaRPr>
          </a:p>
          <a:p>
            <a:pPr marL="533400" indent="-533400" eaLnBrk="0" hangingPunct="0">
              <a:spcBef>
                <a:spcPct val="20000"/>
              </a:spcBef>
              <a:buFontTx/>
              <a:buAutoNum type="arabicPeriod"/>
            </a:pPr>
            <a:r>
              <a:rPr lang="en-US" sz="1600" b="1" dirty="0">
                <a:solidFill>
                  <a:schemeClr val="bg2"/>
                </a:solidFill>
                <a:latin typeface="Tw Cen MT" pitchFamily="34" charset="0"/>
              </a:rPr>
              <a:t>Ranking</a:t>
            </a:r>
          </a:p>
          <a:p>
            <a:pPr marL="993775" lvl="1" indent="-457200" eaLnBrk="0" hangingPunct="0">
              <a:spcBef>
                <a:spcPct val="20000"/>
              </a:spcBef>
              <a:buFontTx/>
              <a:buAutoNum type="alphaLcPeriod"/>
            </a:pPr>
            <a:r>
              <a:rPr lang="en-GB" sz="1400" b="1" i="1" dirty="0">
                <a:solidFill>
                  <a:schemeClr val="bg2"/>
                </a:solidFill>
                <a:latin typeface="Tw Cen MT" pitchFamily="34" charset="0"/>
              </a:rPr>
              <a:t>Allocation principles</a:t>
            </a:r>
          </a:p>
          <a:p>
            <a:pPr marL="993775" lvl="1" indent="-457200" eaLnBrk="0" hangingPunct="0">
              <a:spcBef>
                <a:spcPct val="20000"/>
              </a:spcBef>
              <a:buFontTx/>
              <a:buAutoNum type="alphaLcPeriod"/>
            </a:pPr>
            <a:r>
              <a:rPr lang="en-GB" sz="1400" b="1" i="1" dirty="0">
                <a:solidFill>
                  <a:schemeClr val="bg2"/>
                </a:solidFill>
                <a:latin typeface="Tw Cen MT" pitchFamily="34" charset="0"/>
              </a:rPr>
              <a:t>Implicit access (SOB)</a:t>
            </a:r>
          </a:p>
          <a:p>
            <a:pPr marL="993775" lvl="1" indent="-457200" eaLnBrk="0" hangingPunct="0">
              <a:spcBef>
                <a:spcPct val="20000"/>
              </a:spcBef>
              <a:buFontTx/>
              <a:buAutoNum type="alphaLcPeriod"/>
            </a:pPr>
            <a:r>
              <a:rPr lang="en-GB" sz="1400" b="1" i="1" dirty="0" smtClean="0">
                <a:solidFill>
                  <a:schemeClr val="bg2"/>
                </a:solidFill>
                <a:latin typeface="Tw Cen MT" pitchFamily="34" charset="0"/>
              </a:rPr>
              <a:t>Summary</a:t>
            </a:r>
            <a:endParaRPr lang="en-GB" sz="1400" b="1" i="1" dirty="0">
              <a:solidFill>
                <a:schemeClr val="bg2"/>
              </a:solidFill>
              <a:latin typeface="Tw Cen MT" pitchFamily="34" charset="0"/>
            </a:endParaRPr>
          </a:p>
          <a:p>
            <a:pPr marL="993775" lvl="1" indent="-457200" eaLnBrk="0" hangingPunct="0">
              <a:spcBef>
                <a:spcPct val="20000"/>
              </a:spcBef>
              <a:buFontTx/>
              <a:buAutoNum type="alphaLcPeriod"/>
            </a:pPr>
            <a:endParaRPr lang="en-GB" sz="1400" b="1" i="1" dirty="0">
              <a:solidFill>
                <a:schemeClr val="bg2"/>
              </a:solidFill>
              <a:latin typeface="Tw Cen MT" pitchFamily="34" charset="0"/>
            </a:endParaRPr>
          </a:p>
          <a:p>
            <a:pPr marL="533400" indent="-533400" eaLnBrk="0" hangingPunct="0">
              <a:spcBef>
                <a:spcPct val="20000"/>
              </a:spcBef>
              <a:buFontTx/>
              <a:buAutoNum type="arabicPeriod"/>
            </a:pPr>
            <a:r>
              <a:rPr lang="en-US" sz="1600" b="1" dirty="0">
                <a:latin typeface="Tw Cen MT" pitchFamily="34" charset="0"/>
              </a:rPr>
              <a:t>Pricing of Capacity</a:t>
            </a:r>
          </a:p>
          <a:p>
            <a:pPr marL="533400" indent="-533400" eaLnBrk="0" hangingPunct="0">
              <a:spcBef>
                <a:spcPct val="20000"/>
              </a:spcBef>
              <a:buFontTx/>
              <a:buAutoNum type="arabicPeriod"/>
            </a:pPr>
            <a:endParaRPr lang="en-US" sz="1600" b="1" dirty="0">
              <a:latin typeface="Tw Cen MT" pitchFamily="34" charset="0"/>
            </a:endParaRPr>
          </a:p>
          <a:p>
            <a:pPr marL="533400" indent="-533400" eaLnBrk="0" hangingPunct="0">
              <a:spcBef>
                <a:spcPct val="20000"/>
              </a:spcBef>
              <a:buFontTx/>
              <a:buChar char="•"/>
            </a:pPr>
            <a:r>
              <a:rPr lang="en-US" sz="1600" b="1" dirty="0">
                <a:solidFill>
                  <a:schemeClr val="bg2"/>
                </a:solidFill>
                <a:latin typeface="Tw Cen MT" pitchFamily="34" charset="0"/>
              </a:rPr>
              <a:t>Appendix</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re 5"/>
          <p:cNvSpPr>
            <a:spLocks noGrp="1"/>
          </p:cNvSpPr>
          <p:nvPr>
            <p:ph type="title"/>
          </p:nvPr>
        </p:nvSpPr>
        <p:spPr>
          <a:xfrm>
            <a:off x="611188" y="2997200"/>
            <a:ext cx="8135937" cy="1362075"/>
          </a:xfrm>
        </p:spPr>
        <p:txBody>
          <a:bodyPr anchor="t"/>
          <a:lstStyle/>
          <a:p>
            <a:pPr algn="ctr"/>
            <a:r>
              <a:rPr lang="fr-FR" sz="3600" smtClean="0">
                <a:solidFill>
                  <a:schemeClr val="tx1"/>
                </a:solidFill>
              </a:rPr>
              <a:t>WILL THERE BE PRICING OF CAPACITY </a:t>
            </a:r>
            <a:r>
              <a:rPr lang="fr-FR" sz="3600" i="1" smtClean="0">
                <a:solidFill>
                  <a:schemeClr val="tx1"/>
                </a:solidFill>
              </a:rPr>
              <a:t>I.E.</a:t>
            </a:r>
            <a:r>
              <a:rPr lang="fr-FR" sz="3600" smtClean="0">
                <a:solidFill>
                  <a:schemeClr val="tx1"/>
                </a:solidFill>
              </a:rPr>
              <a:t> EXTRACTION OF A </a:t>
            </a:r>
            <a:br>
              <a:rPr lang="fr-FR" sz="3600" smtClean="0">
                <a:solidFill>
                  <a:schemeClr val="tx1"/>
                </a:solidFill>
              </a:rPr>
            </a:br>
            <a:r>
              <a:rPr lang="fr-FR" sz="3600" smtClean="0">
                <a:solidFill>
                  <a:schemeClr val="tx1"/>
                </a:solidFill>
              </a:rPr>
              <a:t>CONGESTION RENT?</a:t>
            </a:r>
            <a:br>
              <a:rPr lang="fr-FR" sz="3600" smtClean="0">
                <a:solidFill>
                  <a:schemeClr val="tx1"/>
                </a:solidFill>
              </a:rPr>
            </a:br>
            <a:endParaRPr lang="fr-FR" sz="3600" smtClean="0">
              <a:solidFill>
                <a:schemeClr val="tx1"/>
              </a:solidFill>
            </a:endParaRPr>
          </a:p>
        </p:txBody>
      </p:sp>
      <p:sp>
        <p:nvSpPr>
          <p:cNvPr id="68610" name="Rectangle 3"/>
          <p:cNvSpPr>
            <a:spLocks noChangeArrowheads="1"/>
          </p:cNvSpPr>
          <p:nvPr/>
        </p:nvSpPr>
        <p:spPr bwMode="auto">
          <a:xfrm>
            <a:off x="1619250" y="558800"/>
            <a:ext cx="7200900" cy="1143000"/>
          </a:xfrm>
          <a:prstGeom prst="rect">
            <a:avLst/>
          </a:prstGeom>
          <a:noFill/>
          <a:ln w="9525">
            <a:noFill/>
            <a:miter lim="800000"/>
            <a:headEnd/>
            <a:tailEnd/>
          </a:ln>
        </p:spPr>
        <p:txBody>
          <a:bodyPr anchor="ctr"/>
          <a:lstStyle/>
          <a:p>
            <a:r>
              <a:rPr lang="en-GB" sz="3200" b="1">
                <a:solidFill>
                  <a:schemeClr val="bg2"/>
                </a:solidFill>
                <a:latin typeface="Tw Cen MT" pitchFamily="34" charset="0"/>
              </a:rPr>
              <a:t>3. Pricing of Capacity </a:t>
            </a:r>
            <a:endParaRPr lang="en-GB" sz="3200" i="1">
              <a:solidFill>
                <a:schemeClr val="bg2"/>
              </a:solidFill>
              <a:latin typeface="Tw Cen MT"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Plassholder for innhold 2"/>
          <p:cNvSpPr>
            <a:spLocks/>
          </p:cNvSpPr>
          <p:nvPr/>
        </p:nvSpPr>
        <p:spPr bwMode="auto">
          <a:xfrm>
            <a:off x="323850" y="1700931"/>
            <a:ext cx="8748713" cy="4824413"/>
          </a:xfrm>
          <a:prstGeom prst="rect">
            <a:avLst/>
          </a:prstGeom>
          <a:noFill/>
          <a:ln w="9525">
            <a:noFill/>
            <a:miter lim="800000"/>
            <a:headEnd/>
            <a:tailEnd/>
          </a:ln>
        </p:spPr>
        <p:txBody>
          <a:bodyPr/>
          <a:lstStyle/>
          <a:p>
            <a:pPr marL="342900" indent="-342900">
              <a:spcBef>
                <a:spcPct val="20000"/>
              </a:spcBef>
              <a:buFontTx/>
              <a:buChar char="•"/>
              <a:defRPr/>
            </a:pPr>
            <a:r>
              <a:rPr lang="en-US" sz="2000" dirty="0">
                <a:latin typeface="Tw Cen MT" pitchFamily="34" charset="0"/>
              </a:rPr>
              <a:t>Ensuring efficient capacity allocation </a:t>
            </a:r>
            <a:r>
              <a:rPr lang="en-US" sz="1400" dirty="0">
                <a:latin typeface="Tw Cen MT" pitchFamily="34" charset="0"/>
              </a:rPr>
              <a:t>(done with ranking </a:t>
            </a:r>
            <a:r>
              <a:rPr lang="en-US" sz="1400" dirty="0" smtClean="0">
                <a:latin typeface="Tw Cen MT" pitchFamily="34" charset="0"/>
              </a:rPr>
              <a:t>on the </a:t>
            </a:r>
            <a:r>
              <a:rPr lang="en-US" sz="1400" dirty="0">
                <a:latin typeface="Tw Cen MT" pitchFamily="34" charset="0"/>
              </a:rPr>
              <a:t>willingness to </a:t>
            </a:r>
            <a:r>
              <a:rPr lang="en-US" sz="1400" dirty="0" smtClean="0">
                <a:latin typeface="Tw Cen MT" pitchFamily="34" charset="0"/>
              </a:rPr>
              <a:t>pay)</a:t>
            </a:r>
            <a:endParaRPr lang="en-US" sz="1400" dirty="0">
              <a:latin typeface="Tw Cen MT" pitchFamily="34" charset="0"/>
            </a:endParaRPr>
          </a:p>
          <a:p>
            <a:pPr marL="742950" lvl="1" indent="-285750">
              <a:spcBef>
                <a:spcPct val="20000"/>
              </a:spcBef>
              <a:buFontTx/>
              <a:buChar char="–"/>
              <a:defRPr/>
            </a:pPr>
            <a:r>
              <a:rPr lang="en-US" sz="1400" b="1" dirty="0">
                <a:latin typeface="Tw Cen MT" pitchFamily="34" charset="0"/>
                <a:sym typeface="Wingdings" pitchFamily="2" charset="2"/>
              </a:rPr>
              <a:t>Short term efficiency</a:t>
            </a:r>
            <a:r>
              <a:rPr lang="en-US" sz="1400" dirty="0">
                <a:latin typeface="Tw Cen MT" pitchFamily="34" charset="0"/>
                <a:sym typeface="Wingdings" pitchFamily="2" charset="2"/>
              </a:rPr>
              <a:t>: ensures demand is served by the least cost generator (capacity allocated to trade with the highest buy-sell spread) </a:t>
            </a:r>
          </a:p>
          <a:p>
            <a:pPr marL="742950" lvl="1" indent="-285750">
              <a:spcBef>
                <a:spcPct val="20000"/>
              </a:spcBef>
              <a:buFontTx/>
              <a:buChar char="–"/>
              <a:defRPr/>
            </a:pPr>
            <a:r>
              <a:rPr lang="en-US" sz="1400" b="1" dirty="0">
                <a:latin typeface="Tw Cen MT" pitchFamily="34" charset="0"/>
                <a:sym typeface="Wingdings" pitchFamily="2" charset="2"/>
              </a:rPr>
              <a:t>Long term efficiency</a:t>
            </a:r>
            <a:r>
              <a:rPr lang="en-US" sz="1400" dirty="0">
                <a:latin typeface="Tw Cen MT" pitchFamily="34" charset="0"/>
                <a:sym typeface="Wingdings" pitchFamily="2" charset="2"/>
              </a:rPr>
              <a:t>: incentives to invest generation in deficit areas, as well as increased incentives for network expansion</a:t>
            </a:r>
          </a:p>
          <a:p>
            <a:pPr marL="742950" lvl="1" indent="-285750">
              <a:spcBef>
                <a:spcPct val="20000"/>
              </a:spcBef>
              <a:buFontTx/>
              <a:buChar char="–"/>
              <a:defRPr/>
            </a:pPr>
            <a:r>
              <a:rPr lang="en-US" sz="1400" b="1" dirty="0">
                <a:latin typeface="Tw Cen MT" pitchFamily="34" charset="0"/>
              </a:rPr>
              <a:t>How?</a:t>
            </a:r>
            <a:r>
              <a:rPr lang="en-US" sz="1400" dirty="0">
                <a:latin typeface="Tw Cen MT" pitchFamily="34" charset="0"/>
              </a:rPr>
              <a:t> Capacity must be allocated to the most economically efficient energy </a:t>
            </a:r>
            <a:r>
              <a:rPr lang="en-US" sz="1400" dirty="0" smtClean="0">
                <a:latin typeface="Tw Cen MT" pitchFamily="34" charset="0"/>
              </a:rPr>
              <a:t>offers</a:t>
            </a:r>
            <a:endParaRPr lang="en-US" sz="1400" dirty="0">
              <a:latin typeface="Tw Cen MT" pitchFamily="34" charset="0"/>
            </a:endParaRPr>
          </a:p>
          <a:p>
            <a:pPr marL="742950" lvl="1" indent="-285750">
              <a:spcBef>
                <a:spcPct val="20000"/>
              </a:spcBef>
              <a:buFontTx/>
              <a:buChar char="–"/>
              <a:defRPr/>
            </a:pPr>
            <a:r>
              <a:rPr lang="en-US" sz="1400" b="1" dirty="0">
                <a:latin typeface="Tw Cen MT" pitchFamily="34" charset="0"/>
              </a:rPr>
              <a:t>When capacity is scarce</a:t>
            </a:r>
            <a:r>
              <a:rPr lang="en-US" sz="1400" dirty="0">
                <a:latin typeface="Tw Cen MT" pitchFamily="34" charset="0"/>
              </a:rPr>
              <a:t>*, this involves that capacity is valued by the requesters (willingness to pay / adjustment of the underlying energy orders) </a:t>
            </a:r>
          </a:p>
          <a:p>
            <a:pPr marL="355600" indent="-355600">
              <a:spcBef>
                <a:spcPct val="20000"/>
              </a:spcBef>
              <a:buFont typeface="Arial" pitchFamily="34" charset="0"/>
              <a:buChar char="•"/>
              <a:defRPr/>
            </a:pPr>
            <a:r>
              <a:rPr lang="en-US" sz="2000" dirty="0">
                <a:latin typeface="Tw Cen MT" pitchFamily="34" charset="0"/>
              </a:rPr>
              <a:t>Therefore, under which conditions </a:t>
            </a:r>
            <a:r>
              <a:rPr lang="en-US" sz="2000" dirty="0">
                <a:solidFill>
                  <a:schemeClr val="accent4">
                    <a:lumMod val="95000"/>
                    <a:lumOff val="5000"/>
                  </a:schemeClr>
                </a:solidFill>
                <a:latin typeface="Tw Cen MT" pitchFamily="34" charset="0"/>
              </a:rPr>
              <a:t>capacity </a:t>
            </a:r>
            <a:r>
              <a:rPr lang="en-US" sz="2000" dirty="0">
                <a:latin typeface="Tw Cen MT" pitchFamily="34" charset="0"/>
              </a:rPr>
              <a:t>pricing would be </a:t>
            </a:r>
            <a:r>
              <a:rPr lang="en-US" sz="2000" dirty="0" smtClean="0">
                <a:latin typeface="Tw Cen MT" pitchFamily="34" charset="0"/>
              </a:rPr>
              <a:t>needed </a:t>
            </a:r>
            <a:r>
              <a:rPr lang="en-US" sz="2000" dirty="0">
                <a:latin typeface="Tw Cen MT" pitchFamily="34" charset="0"/>
              </a:rPr>
              <a:t>?</a:t>
            </a:r>
          </a:p>
          <a:p>
            <a:pPr marL="742950" lvl="1" indent="-285750">
              <a:spcBef>
                <a:spcPct val="20000"/>
              </a:spcBef>
              <a:buFontTx/>
              <a:buChar char="–"/>
              <a:defRPr/>
            </a:pPr>
            <a:r>
              <a:rPr lang="en-US" sz="1400" dirty="0">
                <a:latin typeface="Tw Cen MT" pitchFamily="34" charset="0"/>
              </a:rPr>
              <a:t>If capacity is a scarce good</a:t>
            </a:r>
          </a:p>
          <a:p>
            <a:pPr marL="742950" lvl="1" indent="-285750">
              <a:spcBef>
                <a:spcPct val="20000"/>
              </a:spcBef>
              <a:buFontTx/>
              <a:buChar char="–"/>
              <a:defRPr/>
            </a:pPr>
            <a:r>
              <a:rPr lang="en-US" sz="1400" dirty="0">
                <a:latin typeface="Tw Cen MT" pitchFamily="34" charset="0"/>
              </a:rPr>
              <a:t>If it is a mean of valorization of capacity that can enhance the welfare by a more efficient allocation (better selection of the requests)</a:t>
            </a:r>
          </a:p>
          <a:p>
            <a:pPr marL="742950" lvl="1" indent="-285750">
              <a:spcBef>
                <a:spcPct val="20000"/>
              </a:spcBef>
              <a:buFontTx/>
              <a:buChar char="–"/>
              <a:defRPr/>
            </a:pPr>
            <a:r>
              <a:rPr lang="en-US" sz="1400" dirty="0">
                <a:latin typeface="Tw Cen MT" pitchFamily="34" charset="0"/>
              </a:rPr>
              <a:t>If it follows a transparent pricing mechanism for the market participants (who will need to buy the capacity product to the TSOs)</a:t>
            </a:r>
          </a:p>
          <a:p>
            <a:pPr marL="342900" indent="-342900">
              <a:spcBef>
                <a:spcPct val="20000"/>
              </a:spcBef>
              <a:buFontTx/>
              <a:buChar char="•"/>
              <a:defRPr/>
            </a:pPr>
            <a:r>
              <a:rPr lang="en-US" sz="2000" dirty="0">
                <a:latin typeface="Tw Cen MT" pitchFamily="34" charset="0"/>
                <a:sym typeface="Wingdings" pitchFamily="2" charset="2"/>
              </a:rPr>
              <a:t>The aim of pricing capacity in the intraday market should not be to maximize TSO's income, but to enhance the capacity allocation</a:t>
            </a:r>
          </a:p>
        </p:txBody>
      </p:sp>
      <p:sp>
        <p:nvSpPr>
          <p:cNvPr id="70658" name="Rectangle 3"/>
          <p:cNvSpPr>
            <a:spLocks noChangeArrowheads="1"/>
          </p:cNvSpPr>
          <p:nvPr/>
        </p:nvSpPr>
        <p:spPr bwMode="auto">
          <a:xfrm>
            <a:off x="1619250" y="476672"/>
            <a:ext cx="7200900" cy="1143000"/>
          </a:xfrm>
          <a:prstGeom prst="rect">
            <a:avLst/>
          </a:prstGeom>
          <a:noFill/>
          <a:ln w="9525">
            <a:noFill/>
            <a:miter lim="800000"/>
            <a:headEnd/>
            <a:tailEnd/>
          </a:ln>
        </p:spPr>
        <p:txBody>
          <a:bodyPr anchor="ctr"/>
          <a:lstStyle/>
          <a:p>
            <a:r>
              <a:rPr lang="en-GB" sz="3200" b="1" dirty="0">
                <a:solidFill>
                  <a:schemeClr val="bg2"/>
                </a:solidFill>
                <a:latin typeface="Tw Cen MT" pitchFamily="34" charset="0"/>
              </a:rPr>
              <a:t>3. Pricing of Capacity </a:t>
            </a:r>
          </a:p>
        </p:txBody>
      </p:sp>
      <p:sp>
        <p:nvSpPr>
          <p:cNvPr id="5" name="ZoneTexte 4"/>
          <p:cNvSpPr txBox="1"/>
          <p:nvPr/>
        </p:nvSpPr>
        <p:spPr>
          <a:xfrm>
            <a:off x="323528" y="6239147"/>
            <a:ext cx="8712968" cy="430213"/>
          </a:xfrm>
          <a:prstGeom prst="rect">
            <a:avLst/>
          </a:prstGeom>
          <a:noFill/>
        </p:spPr>
        <p:txBody>
          <a:bodyPr wrap="square">
            <a:spAutoFit/>
          </a:bodyPr>
          <a:lstStyle/>
          <a:p>
            <a:pPr marL="0" lvl="1">
              <a:defRPr/>
            </a:pPr>
            <a:r>
              <a:rPr lang="en-US" sz="1100" dirty="0">
                <a:latin typeface="Tw Cen MT" pitchFamily="34" charset="0"/>
              </a:rPr>
              <a:t>* Capacity may be a scarce good in the intraday time frame even though there is capacity left after the day-ahead allocation because </a:t>
            </a:r>
            <a:r>
              <a:rPr lang="en-US" sz="1100" dirty="0" smtClean="0">
                <a:latin typeface="Tw Cen MT" pitchFamily="34" charset="0"/>
              </a:rPr>
              <a:t>a congestion </a:t>
            </a:r>
            <a:r>
              <a:rPr lang="en-US" sz="1100" dirty="0">
                <a:latin typeface="Tw Cen MT" pitchFamily="34" charset="0"/>
              </a:rPr>
              <a:t>may appear during an intraday session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p:cNvSpPr>
            <a:spLocks noGrp="1"/>
          </p:cNvSpPr>
          <p:nvPr>
            <p:ph sz="half" idx="1"/>
          </p:nvPr>
        </p:nvSpPr>
        <p:spPr>
          <a:xfrm>
            <a:off x="1331640" y="3068960"/>
            <a:ext cx="6552654" cy="1295722"/>
          </a:xfrm>
        </p:spPr>
        <p:txBody>
          <a:bodyPr/>
          <a:lstStyle/>
          <a:p>
            <a:pPr marL="0" indent="0">
              <a:buNone/>
            </a:pPr>
            <a:r>
              <a:rPr lang="en-US" sz="1600" b="1" dirty="0">
                <a:solidFill>
                  <a:schemeClr val="bg2"/>
                </a:solidFill>
              </a:rPr>
              <a:t>The following slides are still work in progress. The presentation reflects the current status of discussions between NWE TSOs and an initial exchange of ideas with NWE PXs. There are some issues that still or after a second thought need to be clarified, </a:t>
            </a:r>
            <a:r>
              <a:rPr lang="en-US" sz="1600" b="1" dirty="0" err="1">
                <a:solidFill>
                  <a:schemeClr val="bg2"/>
                </a:solidFill>
              </a:rPr>
              <a:t>eg</a:t>
            </a:r>
            <a:r>
              <a:rPr lang="en-US" sz="1600" b="1" dirty="0">
                <a:solidFill>
                  <a:schemeClr val="bg2"/>
                </a:solidFill>
              </a:rPr>
              <a:t>. definition of scarcity, congestion rent in relation to additional </a:t>
            </a:r>
            <a:r>
              <a:rPr lang="en-US" sz="1600" b="1" dirty="0" smtClean="0">
                <a:solidFill>
                  <a:schemeClr val="bg2"/>
                </a:solidFill>
              </a:rPr>
              <a:t>capacity</a:t>
            </a:r>
            <a:endParaRPr lang="en-US" sz="1600" b="1" dirty="0">
              <a:solidFill>
                <a:schemeClr val="bg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Plassholder for innhold 2"/>
          <p:cNvSpPr>
            <a:spLocks/>
          </p:cNvSpPr>
          <p:nvPr/>
        </p:nvSpPr>
        <p:spPr bwMode="auto">
          <a:xfrm>
            <a:off x="323850" y="1719263"/>
            <a:ext cx="8748713" cy="4446587"/>
          </a:xfrm>
          <a:prstGeom prst="rect">
            <a:avLst/>
          </a:prstGeom>
          <a:noFill/>
          <a:ln w="9525">
            <a:noFill/>
            <a:miter lim="800000"/>
            <a:headEnd/>
            <a:tailEnd/>
          </a:ln>
        </p:spPr>
        <p:txBody>
          <a:bodyPr/>
          <a:lstStyle/>
          <a:p>
            <a:pPr marL="342900" indent="-342900">
              <a:spcBef>
                <a:spcPct val="20000"/>
              </a:spcBef>
              <a:buFontTx/>
              <a:buChar char="•"/>
              <a:defRPr/>
            </a:pPr>
            <a:r>
              <a:rPr lang="en-US" sz="2000" dirty="0">
                <a:latin typeface="Tw Cen MT" pitchFamily="34" charset="0"/>
                <a:sym typeface="Wingdings" pitchFamily="2" charset="2"/>
              </a:rPr>
              <a:t>How to evaluate the added value of capacity pricing?</a:t>
            </a:r>
          </a:p>
          <a:p>
            <a:pPr marL="742950" lvl="1" indent="-285750">
              <a:spcBef>
                <a:spcPct val="20000"/>
              </a:spcBef>
              <a:buFontTx/>
              <a:buChar char="–"/>
              <a:defRPr/>
            </a:pPr>
            <a:endParaRPr lang="en-US" sz="1100" b="1" dirty="0">
              <a:latin typeface="Tw Cen MT" pitchFamily="34" charset="0"/>
            </a:endParaRPr>
          </a:p>
          <a:p>
            <a:pPr marL="742950" lvl="1" indent="-285750">
              <a:spcBef>
                <a:spcPct val="20000"/>
              </a:spcBef>
              <a:buFontTx/>
              <a:buChar char="–"/>
              <a:defRPr/>
            </a:pPr>
            <a:r>
              <a:rPr lang="en-US" sz="1600" b="1" dirty="0">
                <a:latin typeface="Tw Cen MT" pitchFamily="34" charset="0"/>
                <a:sym typeface="Wingdings" pitchFamily="2" charset="2"/>
              </a:rPr>
              <a:t>Benefits in terms of capacity allocation efficiency - factor of:</a:t>
            </a:r>
          </a:p>
          <a:p>
            <a:pPr marL="1200150" lvl="2" indent="-285750">
              <a:spcBef>
                <a:spcPct val="20000"/>
              </a:spcBef>
              <a:buFont typeface="Courier New" pitchFamily="49" charset="0"/>
              <a:buChar char="o"/>
              <a:defRPr/>
            </a:pPr>
            <a:r>
              <a:rPr lang="en-US" sz="1400" dirty="0">
                <a:latin typeface="Tw Cen MT" pitchFamily="34" charset="0"/>
                <a:sym typeface="Wingdings" pitchFamily="2" charset="2"/>
              </a:rPr>
              <a:t>Added welfare gains </a:t>
            </a:r>
          </a:p>
          <a:p>
            <a:pPr marL="1200150" lvl="2" indent="-285750">
              <a:spcBef>
                <a:spcPct val="20000"/>
              </a:spcBef>
              <a:buFont typeface="Courier New" pitchFamily="49" charset="0"/>
              <a:buChar char="o"/>
              <a:defRPr/>
            </a:pPr>
            <a:endParaRPr lang="en-US" sz="1400" dirty="0">
              <a:latin typeface="Tw Cen MT" pitchFamily="34" charset="0"/>
              <a:sym typeface="Wingdings" pitchFamily="2" charset="2"/>
            </a:endParaRPr>
          </a:p>
          <a:p>
            <a:pPr marL="742950" lvl="1" indent="-285750">
              <a:spcBef>
                <a:spcPct val="20000"/>
              </a:spcBef>
              <a:buFontTx/>
              <a:buChar char="–"/>
              <a:defRPr/>
            </a:pPr>
            <a:r>
              <a:rPr lang="en-US" sz="1600" b="1" dirty="0">
                <a:latin typeface="Tw Cen MT" pitchFamily="34" charset="0"/>
              </a:rPr>
              <a:t>Benefits in terms of congestion rent* - factor of: </a:t>
            </a:r>
          </a:p>
          <a:p>
            <a:pPr marL="1200150" lvl="2" indent="-285750">
              <a:spcBef>
                <a:spcPct val="20000"/>
              </a:spcBef>
              <a:buFont typeface="Courier New" pitchFamily="49" charset="0"/>
              <a:buChar char="o"/>
              <a:defRPr/>
            </a:pPr>
            <a:r>
              <a:rPr lang="en-US" sz="1400" dirty="0">
                <a:latin typeface="Tw Cen MT" pitchFamily="34" charset="0"/>
                <a:sym typeface="Wingdings" pitchFamily="2" charset="2"/>
              </a:rPr>
              <a:t>Expected amount of recalculated intraday capacity</a:t>
            </a:r>
          </a:p>
          <a:p>
            <a:pPr marL="1200150" lvl="2" indent="-285750">
              <a:spcBef>
                <a:spcPct val="20000"/>
              </a:spcBef>
              <a:buFont typeface="Courier New" pitchFamily="49" charset="0"/>
              <a:buChar char="o"/>
              <a:defRPr/>
            </a:pPr>
            <a:r>
              <a:rPr lang="en-US" sz="1400" dirty="0">
                <a:latin typeface="Tw Cen MT" pitchFamily="34" charset="0"/>
                <a:sym typeface="Wingdings" pitchFamily="2" charset="2"/>
              </a:rPr>
              <a:t>Expected number of hours of congested cases following recalculation of intraday capacity</a:t>
            </a:r>
          </a:p>
          <a:p>
            <a:pPr marL="1200150" lvl="2" indent="-285750">
              <a:spcBef>
                <a:spcPct val="20000"/>
              </a:spcBef>
              <a:buFont typeface="Courier New" pitchFamily="49" charset="0"/>
              <a:buChar char="o"/>
              <a:defRPr/>
            </a:pPr>
            <a:r>
              <a:rPr lang="en-US" sz="1400" dirty="0">
                <a:latin typeface="Tw Cen MT" pitchFamily="34" charset="0"/>
                <a:sym typeface="Wingdings" pitchFamily="2" charset="2"/>
              </a:rPr>
              <a:t>Expected price differences between hubs – i.e. willingness to pay for the capacity</a:t>
            </a:r>
          </a:p>
          <a:p>
            <a:pPr marL="1200150" lvl="2" indent="-285750">
              <a:spcBef>
                <a:spcPct val="20000"/>
              </a:spcBef>
              <a:buFont typeface="Courier New" pitchFamily="49" charset="0"/>
              <a:buChar char="o"/>
              <a:defRPr/>
            </a:pPr>
            <a:endParaRPr lang="en-US" sz="1400" dirty="0">
              <a:latin typeface="Tw Cen MT" pitchFamily="34" charset="0"/>
              <a:sym typeface="Wingdings" pitchFamily="2" charset="2"/>
            </a:endParaRPr>
          </a:p>
          <a:p>
            <a:pPr marL="1200150" lvl="2" indent="-285750">
              <a:spcBef>
                <a:spcPct val="20000"/>
              </a:spcBef>
              <a:defRPr/>
            </a:pPr>
            <a:r>
              <a:rPr lang="en-US" b="1" i="1" dirty="0">
                <a:latin typeface="Tw Cen MT" pitchFamily="34" charset="0"/>
                <a:sym typeface="Wingdings" pitchFamily="2" charset="2"/>
              </a:rPr>
              <a:t>Vs.</a:t>
            </a:r>
          </a:p>
          <a:p>
            <a:pPr marL="1200150" lvl="2" indent="-285750">
              <a:spcBef>
                <a:spcPct val="20000"/>
              </a:spcBef>
              <a:defRPr/>
            </a:pPr>
            <a:endParaRPr lang="en-US" sz="1400" b="1" i="1" dirty="0">
              <a:latin typeface="Tw Cen MT" pitchFamily="34" charset="0"/>
              <a:sym typeface="Wingdings" pitchFamily="2" charset="2"/>
            </a:endParaRPr>
          </a:p>
          <a:p>
            <a:pPr marL="742950" lvl="1" indent="-285750">
              <a:spcBef>
                <a:spcPct val="20000"/>
              </a:spcBef>
              <a:buFontTx/>
              <a:buChar char="–"/>
              <a:defRPr/>
            </a:pPr>
            <a:r>
              <a:rPr lang="en-US" sz="1600" b="1" dirty="0">
                <a:latin typeface="Tw Cen MT" pitchFamily="34" charset="0"/>
              </a:rPr>
              <a:t>Costs - factor of: </a:t>
            </a:r>
          </a:p>
          <a:p>
            <a:pPr marL="1168400" lvl="1" indent="-271463">
              <a:spcBef>
                <a:spcPct val="20000"/>
              </a:spcBef>
              <a:buFont typeface="Courier New" pitchFamily="49" charset="0"/>
              <a:buChar char="o"/>
              <a:defRPr/>
            </a:pPr>
            <a:r>
              <a:rPr lang="en-US" sz="1400" dirty="0">
                <a:latin typeface="Tw Cen MT" pitchFamily="34" charset="0"/>
                <a:sym typeface="Wingdings" pitchFamily="2" charset="2"/>
              </a:rPr>
              <a:t>Expected costs for the implementation of the pricing mechanism</a:t>
            </a:r>
          </a:p>
          <a:p>
            <a:pPr marL="1168400" lvl="1" indent="-271463">
              <a:spcBef>
                <a:spcPct val="20000"/>
              </a:spcBef>
              <a:buFont typeface="Courier New" pitchFamily="49" charset="0"/>
              <a:buChar char="o"/>
              <a:defRPr/>
            </a:pPr>
            <a:r>
              <a:rPr lang="en-US" sz="1400" dirty="0">
                <a:latin typeface="Tw Cen MT" pitchFamily="34" charset="0"/>
                <a:sym typeface="Wingdings" pitchFamily="2" charset="2"/>
              </a:rPr>
              <a:t>Expected negative impact on the trading mechanism efficiency</a:t>
            </a:r>
            <a:endParaRPr lang="en-US" sz="1400" b="1" i="1" dirty="0">
              <a:latin typeface="Tw Cen MT" pitchFamily="34" charset="0"/>
              <a:sym typeface="Wingdings" pitchFamily="2" charset="2"/>
            </a:endParaRPr>
          </a:p>
        </p:txBody>
      </p:sp>
      <p:sp>
        <p:nvSpPr>
          <p:cNvPr id="72706" name="Rectangle 3"/>
          <p:cNvSpPr>
            <a:spLocks noChangeArrowheads="1"/>
          </p:cNvSpPr>
          <p:nvPr/>
        </p:nvSpPr>
        <p:spPr bwMode="auto">
          <a:xfrm>
            <a:off x="1619250" y="476672"/>
            <a:ext cx="7200900" cy="1143000"/>
          </a:xfrm>
          <a:prstGeom prst="rect">
            <a:avLst/>
          </a:prstGeom>
          <a:noFill/>
          <a:ln w="9525">
            <a:noFill/>
            <a:miter lim="800000"/>
            <a:headEnd/>
            <a:tailEnd/>
          </a:ln>
        </p:spPr>
        <p:txBody>
          <a:bodyPr anchor="ctr"/>
          <a:lstStyle/>
          <a:p>
            <a:r>
              <a:rPr lang="en-GB" sz="3200" b="1" dirty="0">
                <a:solidFill>
                  <a:schemeClr val="bg2"/>
                </a:solidFill>
                <a:latin typeface="Tw Cen MT" pitchFamily="34" charset="0"/>
              </a:rPr>
              <a:t>3. Pricing of </a:t>
            </a:r>
            <a:r>
              <a:rPr lang="en-GB" sz="3200" b="1" dirty="0" smtClean="0">
                <a:solidFill>
                  <a:schemeClr val="bg2"/>
                </a:solidFill>
                <a:latin typeface="Tw Cen MT" pitchFamily="34" charset="0"/>
              </a:rPr>
              <a:t>Capacity </a:t>
            </a:r>
            <a:endParaRPr lang="en-GB" sz="3200" b="1" dirty="0">
              <a:solidFill>
                <a:schemeClr val="bg2"/>
              </a:solidFill>
              <a:latin typeface="Tw Cen MT" pitchFamily="34" charset="0"/>
            </a:endParaRPr>
          </a:p>
        </p:txBody>
      </p:sp>
      <p:sp>
        <p:nvSpPr>
          <p:cNvPr id="72707" name="ZoneTexte 4"/>
          <p:cNvSpPr txBox="1">
            <a:spLocks noChangeArrowheads="1"/>
          </p:cNvSpPr>
          <p:nvPr/>
        </p:nvSpPr>
        <p:spPr bwMode="auto">
          <a:xfrm>
            <a:off x="285750" y="6464300"/>
            <a:ext cx="8286750" cy="277813"/>
          </a:xfrm>
          <a:prstGeom prst="rect">
            <a:avLst/>
          </a:prstGeom>
          <a:noFill/>
          <a:ln w="9525">
            <a:noFill/>
            <a:miter lim="800000"/>
            <a:headEnd/>
            <a:tailEnd/>
          </a:ln>
        </p:spPr>
        <p:txBody>
          <a:bodyPr>
            <a:spAutoFit/>
          </a:bodyPr>
          <a:lstStyle/>
          <a:p>
            <a:pPr marL="0" lvl="1"/>
            <a:r>
              <a:rPr lang="en-US" sz="1200">
                <a:latin typeface="Tw Cen MT" pitchFamily="34" charset="0"/>
              </a:rPr>
              <a:t>* Legitimate only if associated with higher welfare gains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ctrTitle" idx="4294967295"/>
          </p:nvPr>
        </p:nvSpPr>
        <p:spPr>
          <a:xfrm>
            <a:off x="685800" y="2130425"/>
            <a:ext cx="7772400" cy="1470025"/>
          </a:xfrm>
        </p:spPr>
        <p:txBody>
          <a:bodyPr/>
          <a:lstStyle/>
          <a:p>
            <a:pPr eaLnBrk="1" hangingPunct="1"/>
            <a:r>
              <a:rPr lang="en-GB" dirty="0" smtClean="0">
                <a:solidFill>
                  <a:schemeClr val="bg2"/>
                </a:solidFill>
              </a:rPr>
              <a:t>Thanks for your attention!</a:t>
            </a:r>
            <a:endParaRPr lang="en-GB" dirty="0" smtClean="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ctrTitle" idx="4294967295"/>
          </p:nvPr>
        </p:nvSpPr>
        <p:spPr>
          <a:xfrm>
            <a:off x="683568" y="2852936"/>
            <a:ext cx="7772400" cy="1470025"/>
          </a:xfrm>
        </p:spPr>
        <p:txBody>
          <a:bodyPr/>
          <a:lstStyle/>
          <a:p>
            <a:pPr eaLnBrk="1" hangingPunct="1"/>
            <a:r>
              <a:rPr lang="en-GB" dirty="0" smtClean="0">
                <a:solidFill>
                  <a:schemeClr val="bg2"/>
                </a:solidFill>
              </a:rPr>
              <a:t>Backup</a:t>
            </a:r>
            <a:br>
              <a:rPr lang="en-GB" dirty="0" smtClean="0">
                <a:solidFill>
                  <a:schemeClr val="bg2"/>
                </a:solidFill>
              </a:rPr>
            </a:br>
            <a:r>
              <a:rPr lang="en-GB" dirty="0" smtClean="0">
                <a:solidFill>
                  <a:schemeClr val="bg2"/>
                </a:solidFill>
              </a:rPr>
              <a:t/>
            </a:r>
            <a:br>
              <a:rPr lang="en-GB" dirty="0" smtClean="0">
                <a:solidFill>
                  <a:schemeClr val="bg2"/>
                </a:solidFill>
              </a:rPr>
            </a:br>
            <a:r>
              <a:rPr lang="en-GB" sz="2000" dirty="0" smtClean="0">
                <a:solidFill>
                  <a:schemeClr val="accent4">
                    <a:lumMod val="95000"/>
                    <a:lumOff val="5000"/>
                  </a:schemeClr>
                </a:solidFill>
              </a:rPr>
              <a:t>Potential solution to collect explicit price for explicit requests (OTC)</a:t>
            </a:r>
          </a:p>
        </p:txBody>
      </p:sp>
    </p:spTree>
    <p:extLst>
      <p:ext uri="{BB962C8B-B14F-4D97-AF65-F5344CB8AC3E}">
        <p14:creationId xmlns:p14="http://schemas.microsoft.com/office/powerpoint/2010/main" xmlns="" val="3296857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1547813" y="404813"/>
            <a:ext cx="7345362" cy="1143000"/>
          </a:xfrm>
        </p:spPr>
        <p:txBody>
          <a:bodyPr anchor="ctr"/>
          <a:lstStyle/>
          <a:p>
            <a:pPr eaLnBrk="1" hangingPunct="1"/>
            <a:r>
              <a:rPr lang="en-GB" dirty="0" smtClean="0">
                <a:solidFill>
                  <a:schemeClr val="bg2"/>
                </a:solidFill>
              </a:rPr>
              <a:t>Ranking</a:t>
            </a:r>
            <a:r>
              <a:rPr lang="en-GB" sz="2400" dirty="0" smtClean="0">
                <a:solidFill>
                  <a:schemeClr val="bg2"/>
                </a:solidFill>
              </a:rPr>
              <a:t/>
            </a:r>
            <a:br>
              <a:rPr lang="en-GB" sz="2400" dirty="0" smtClean="0">
                <a:solidFill>
                  <a:schemeClr val="bg2"/>
                </a:solidFill>
              </a:rPr>
            </a:br>
            <a:r>
              <a:rPr lang="en-GB" sz="2400" b="0" i="1" kern="1200" dirty="0">
                <a:solidFill>
                  <a:schemeClr val="bg2"/>
                </a:solidFill>
              </a:rPr>
              <a:t>Explicit access</a:t>
            </a:r>
          </a:p>
        </p:txBody>
      </p:sp>
      <p:sp>
        <p:nvSpPr>
          <p:cNvPr id="58370" name="Rectangle 3"/>
          <p:cNvSpPr>
            <a:spLocks noGrp="1" noChangeArrowheads="1"/>
          </p:cNvSpPr>
          <p:nvPr>
            <p:ph type="body" idx="1"/>
          </p:nvPr>
        </p:nvSpPr>
        <p:spPr>
          <a:xfrm>
            <a:off x="1035050" y="4581525"/>
            <a:ext cx="2459038" cy="1831975"/>
          </a:xfrm>
        </p:spPr>
        <p:txBody>
          <a:bodyPr/>
          <a:lstStyle/>
          <a:p>
            <a:pPr eaLnBrk="1" hangingPunct="1">
              <a:buFontTx/>
              <a:buNone/>
            </a:pPr>
            <a:r>
              <a:rPr lang="en-GB" sz="1800" smtClean="0"/>
              <a:t>Offers:</a:t>
            </a:r>
          </a:p>
          <a:p>
            <a:pPr eaLnBrk="1" hangingPunct="1">
              <a:buFontTx/>
              <a:buNone/>
            </a:pPr>
            <a:r>
              <a:rPr lang="en-GB" sz="1800" smtClean="0"/>
              <a:t>100MW @ €30</a:t>
            </a:r>
          </a:p>
          <a:p>
            <a:pPr eaLnBrk="1" hangingPunct="1">
              <a:buFontTx/>
              <a:buNone/>
            </a:pPr>
            <a:r>
              <a:rPr lang="en-GB" sz="1800" smtClean="0"/>
              <a:t>100MW @ €31</a:t>
            </a:r>
          </a:p>
          <a:p>
            <a:pPr eaLnBrk="1" hangingPunct="1">
              <a:buFontTx/>
              <a:buNone/>
            </a:pPr>
            <a:r>
              <a:rPr lang="en-GB" sz="1800" smtClean="0"/>
              <a:t>100MW @ €32</a:t>
            </a:r>
          </a:p>
          <a:p>
            <a:pPr eaLnBrk="1" hangingPunct="1">
              <a:buFontTx/>
              <a:buNone/>
            </a:pPr>
            <a:endParaRPr lang="en-GB" sz="1800" smtClean="0"/>
          </a:p>
        </p:txBody>
      </p:sp>
      <p:sp>
        <p:nvSpPr>
          <p:cNvPr id="58371" name="Oval 4"/>
          <p:cNvSpPr>
            <a:spLocks noChangeArrowheads="1"/>
          </p:cNvSpPr>
          <p:nvPr/>
        </p:nvSpPr>
        <p:spPr bwMode="auto">
          <a:xfrm>
            <a:off x="1177925" y="2114550"/>
            <a:ext cx="1944688" cy="1079500"/>
          </a:xfrm>
          <a:prstGeom prst="ellipse">
            <a:avLst/>
          </a:prstGeom>
          <a:solidFill>
            <a:schemeClr val="accent1"/>
          </a:solidFill>
          <a:ln w="9525">
            <a:solidFill>
              <a:schemeClr val="tx1"/>
            </a:solidFill>
            <a:round/>
            <a:headEnd/>
            <a:tailEnd/>
          </a:ln>
        </p:spPr>
        <p:txBody>
          <a:bodyPr wrap="none" anchor="ctr"/>
          <a:lstStyle/>
          <a:p>
            <a:pPr algn="ctr"/>
            <a:r>
              <a:rPr lang="en-GB">
                <a:latin typeface="Tw Cen MT" pitchFamily="34" charset="0"/>
              </a:rPr>
              <a:t>Market “A”</a:t>
            </a:r>
          </a:p>
        </p:txBody>
      </p:sp>
      <p:sp>
        <p:nvSpPr>
          <p:cNvPr id="58372" name="Oval 5"/>
          <p:cNvSpPr>
            <a:spLocks noChangeArrowheads="1"/>
          </p:cNvSpPr>
          <p:nvPr/>
        </p:nvSpPr>
        <p:spPr bwMode="auto">
          <a:xfrm>
            <a:off x="6075363" y="2116138"/>
            <a:ext cx="1944687" cy="1079500"/>
          </a:xfrm>
          <a:prstGeom prst="ellipse">
            <a:avLst/>
          </a:prstGeom>
          <a:solidFill>
            <a:schemeClr val="accent1"/>
          </a:solidFill>
          <a:ln w="9525">
            <a:solidFill>
              <a:schemeClr val="tx1"/>
            </a:solidFill>
            <a:round/>
            <a:headEnd/>
            <a:tailEnd/>
          </a:ln>
        </p:spPr>
        <p:txBody>
          <a:bodyPr wrap="none" anchor="ctr"/>
          <a:lstStyle/>
          <a:p>
            <a:pPr algn="ctr"/>
            <a:r>
              <a:rPr lang="en-GB">
                <a:latin typeface="Tw Cen MT" pitchFamily="34" charset="0"/>
              </a:rPr>
              <a:t>Market “B”</a:t>
            </a:r>
          </a:p>
        </p:txBody>
      </p:sp>
      <p:sp>
        <p:nvSpPr>
          <p:cNvPr id="58373" name="AutoShape 6"/>
          <p:cNvSpPr>
            <a:spLocks noChangeArrowheads="1"/>
          </p:cNvSpPr>
          <p:nvPr/>
        </p:nvSpPr>
        <p:spPr bwMode="auto">
          <a:xfrm>
            <a:off x="3340100" y="2403475"/>
            <a:ext cx="2519363" cy="503238"/>
          </a:xfrm>
          <a:prstGeom prst="rightArrow">
            <a:avLst>
              <a:gd name="adj1" fmla="val 50000"/>
              <a:gd name="adj2" fmla="val 125158"/>
            </a:avLst>
          </a:prstGeom>
          <a:solidFill>
            <a:schemeClr val="accent1"/>
          </a:solidFill>
          <a:ln w="9525">
            <a:solidFill>
              <a:schemeClr val="tx1"/>
            </a:solidFill>
            <a:miter lim="800000"/>
            <a:headEnd/>
            <a:tailEnd/>
          </a:ln>
        </p:spPr>
        <p:txBody>
          <a:bodyPr wrap="none" anchor="ctr"/>
          <a:lstStyle/>
          <a:p>
            <a:pPr algn="ctr"/>
            <a:r>
              <a:rPr lang="en-GB" sz="1400">
                <a:latin typeface="Tw Cen MT" pitchFamily="34" charset="0"/>
              </a:rPr>
              <a:t>Capacity = 0</a:t>
            </a:r>
          </a:p>
        </p:txBody>
      </p:sp>
      <p:sp>
        <p:nvSpPr>
          <p:cNvPr id="58374" name="Rectangle 7"/>
          <p:cNvSpPr>
            <a:spLocks noChangeArrowheads="1"/>
          </p:cNvSpPr>
          <p:nvPr/>
        </p:nvSpPr>
        <p:spPr bwMode="auto">
          <a:xfrm>
            <a:off x="6291263" y="4581525"/>
            <a:ext cx="2528887" cy="2016125"/>
          </a:xfrm>
          <a:prstGeom prst="rect">
            <a:avLst/>
          </a:prstGeom>
          <a:noFill/>
          <a:ln w="9525">
            <a:noFill/>
            <a:miter lim="800000"/>
            <a:headEnd/>
            <a:tailEnd/>
          </a:ln>
        </p:spPr>
        <p:txBody>
          <a:bodyPr/>
          <a:lstStyle/>
          <a:p>
            <a:pPr marL="342900" indent="-342900">
              <a:spcBef>
                <a:spcPct val="20000"/>
              </a:spcBef>
            </a:pPr>
            <a:r>
              <a:rPr lang="en-GB">
                <a:latin typeface="Tw Cen MT" pitchFamily="34" charset="0"/>
              </a:rPr>
              <a:t>Bids:</a:t>
            </a:r>
          </a:p>
          <a:p>
            <a:pPr marL="342900" indent="-342900">
              <a:spcBef>
                <a:spcPct val="20000"/>
              </a:spcBef>
            </a:pPr>
            <a:r>
              <a:rPr lang="en-GB">
                <a:latin typeface="Tw Cen MT" pitchFamily="34" charset="0"/>
              </a:rPr>
              <a:t>100MW @ €35</a:t>
            </a:r>
          </a:p>
          <a:p>
            <a:pPr marL="342900" indent="-342900">
              <a:spcBef>
                <a:spcPct val="20000"/>
              </a:spcBef>
            </a:pPr>
            <a:r>
              <a:rPr lang="en-GB">
                <a:latin typeface="Tw Cen MT" pitchFamily="34" charset="0"/>
              </a:rPr>
              <a:t>100MW @ €34</a:t>
            </a:r>
          </a:p>
          <a:p>
            <a:pPr marL="342900" indent="-342900">
              <a:spcBef>
                <a:spcPct val="20000"/>
              </a:spcBef>
            </a:pPr>
            <a:r>
              <a:rPr lang="en-GB">
                <a:latin typeface="Tw Cen MT" pitchFamily="34" charset="0"/>
              </a:rPr>
              <a:t>100MW @ €33</a:t>
            </a:r>
          </a:p>
        </p:txBody>
      </p:sp>
      <p:sp>
        <p:nvSpPr>
          <p:cNvPr id="58375" name="Text Box 9"/>
          <p:cNvSpPr txBox="1">
            <a:spLocks noChangeArrowheads="1"/>
          </p:cNvSpPr>
          <p:nvPr/>
        </p:nvSpPr>
        <p:spPr bwMode="auto">
          <a:xfrm>
            <a:off x="746125" y="3413125"/>
            <a:ext cx="6265863" cy="1054100"/>
          </a:xfrm>
          <a:prstGeom prst="rect">
            <a:avLst/>
          </a:prstGeom>
          <a:noFill/>
          <a:ln w="9525">
            <a:noFill/>
            <a:miter lim="800000"/>
            <a:headEnd/>
            <a:tailEnd/>
          </a:ln>
        </p:spPr>
        <p:txBody>
          <a:bodyPr>
            <a:spAutoFit/>
          </a:bodyPr>
          <a:lstStyle/>
          <a:p>
            <a:pPr>
              <a:spcBef>
                <a:spcPct val="50000"/>
              </a:spcBef>
            </a:pPr>
            <a:r>
              <a:rPr lang="en-GB">
                <a:latin typeface="Tw Cen MT" pitchFamily="34" charset="0"/>
              </a:rPr>
              <a:t>Explicit request for 100 MW Capacity at a price of €4.</a:t>
            </a:r>
          </a:p>
          <a:p>
            <a:pPr>
              <a:spcBef>
                <a:spcPct val="50000"/>
              </a:spcBef>
            </a:pPr>
            <a:r>
              <a:rPr lang="en-GB">
                <a:latin typeface="Tw Cen MT" pitchFamily="34" charset="0"/>
              </a:rPr>
              <a:t>How to consider the explicit request alongside the Energy Market orders?</a:t>
            </a:r>
          </a:p>
        </p:txBody>
      </p:sp>
    </p:spTree>
    <p:extLst>
      <p:ext uri="{BB962C8B-B14F-4D97-AF65-F5344CB8AC3E}">
        <p14:creationId xmlns:p14="http://schemas.microsoft.com/office/powerpoint/2010/main" xmlns="" val="828332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
          <p:cNvSpPr>
            <a:spLocks noGrp="1" noChangeArrowheads="1"/>
          </p:cNvSpPr>
          <p:nvPr>
            <p:ph type="title"/>
          </p:nvPr>
        </p:nvSpPr>
        <p:spPr>
          <a:xfrm>
            <a:off x="1619250" y="549275"/>
            <a:ext cx="7524750" cy="1143000"/>
          </a:xfrm>
        </p:spPr>
        <p:txBody>
          <a:bodyPr anchor="ctr"/>
          <a:lstStyle/>
          <a:p>
            <a:pPr eaLnBrk="1" hangingPunct="1"/>
            <a:r>
              <a:rPr lang="en-GB" dirty="0" smtClean="0">
                <a:solidFill>
                  <a:schemeClr val="bg2"/>
                </a:solidFill>
              </a:rPr>
              <a:t>Ranking </a:t>
            </a:r>
            <a:r>
              <a:rPr lang="en-GB" sz="2400" dirty="0" smtClean="0">
                <a:solidFill>
                  <a:schemeClr val="bg2"/>
                </a:solidFill>
              </a:rPr>
              <a:t/>
            </a:r>
            <a:br>
              <a:rPr lang="en-GB" sz="2400" dirty="0" smtClean="0">
                <a:solidFill>
                  <a:schemeClr val="bg2"/>
                </a:solidFill>
              </a:rPr>
            </a:br>
            <a:r>
              <a:rPr lang="en-GB" sz="2400" b="0" i="1" dirty="0" smtClean="0">
                <a:solidFill>
                  <a:schemeClr val="accent3">
                    <a:lumMod val="50000"/>
                  </a:schemeClr>
                </a:solidFill>
              </a:rPr>
              <a:t>Explicit &amp; Implicit access – Additional capacity</a:t>
            </a:r>
          </a:p>
        </p:txBody>
      </p:sp>
      <p:grpSp>
        <p:nvGrpSpPr>
          <p:cNvPr id="2" name="Group 34"/>
          <p:cNvGrpSpPr>
            <a:grpSpLocks/>
          </p:cNvGrpSpPr>
          <p:nvPr/>
        </p:nvGrpSpPr>
        <p:grpSpPr bwMode="auto">
          <a:xfrm>
            <a:off x="611188" y="1752600"/>
            <a:ext cx="3457575" cy="3463925"/>
            <a:chOff x="431" y="840"/>
            <a:chExt cx="2178" cy="2182"/>
          </a:xfrm>
        </p:grpSpPr>
        <p:sp>
          <p:nvSpPr>
            <p:cNvPr id="60433" name="Text Box 2"/>
            <p:cNvSpPr txBox="1">
              <a:spLocks noChangeArrowheads="1"/>
            </p:cNvSpPr>
            <p:nvPr/>
          </p:nvSpPr>
          <p:spPr bwMode="auto">
            <a:xfrm>
              <a:off x="431" y="1117"/>
              <a:ext cx="317" cy="1531"/>
            </a:xfrm>
            <a:prstGeom prst="rect">
              <a:avLst/>
            </a:prstGeom>
            <a:noFill/>
            <a:ln w="9525">
              <a:noFill/>
              <a:miter lim="800000"/>
              <a:headEnd/>
              <a:tailEnd/>
            </a:ln>
          </p:spPr>
          <p:txBody>
            <a:bodyPr>
              <a:spAutoFit/>
            </a:bodyPr>
            <a:lstStyle/>
            <a:p>
              <a:pPr>
                <a:spcBef>
                  <a:spcPct val="50000"/>
                </a:spcBef>
              </a:pPr>
              <a:r>
                <a:rPr lang="en-GB">
                  <a:latin typeface="Tw Cen MT" pitchFamily="34" charset="0"/>
                </a:rPr>
                <a:t>35</a:t>
              </a:r>
            </a:p>
            <a:p>
              <a:pPr>
                <a:spcBef>
                  <a:spcPct val="50000"/>
                </a:spcBef>
              </a:pPr>
              <a:r>
                <a:rPr lang="en-GB">
                  <a:latin typeface="Tw Cen MT" pitchFamily="34" charset="0"/>
                </a:rPr>
                <a:t>34</a:t>
              </a:r>
            </a:p>
            <a:p>
              <a:pPr>
                <a:spcBef>
                  <a:spcPct val="50000"/>
                </a:spcBef>
              </a:pPr>
              <a:r>
                <a:rPr lang="en-GB">
                  <a:latin typeface="Tw Cen MT" pitchFamily="34" charset="0"/>
                </a:rPr>
                <a:t>33</a:t>
              </a:r>
            </a:p>
            <a:p>
              <a:pPr>
                <a:spcBef>
                  <a:spcPct val="50000"/>
                </a:spcBef>
              </a:pPr>
              <a:r>
                <a:rPr lang="en-GB">
                  <a:latin typeface="Tw Cen MT" pitchFamily="34" charset="0"/>
                </a:rPr>
                <a:t>32</a:t>
              </a:r>
            </a:p>
            <a:p>
              <a:pPr>
                <a:spcBef>
                  <a:spcPct val="50000"/>
                </a:spcBef>
              </a:pPr>
              <a:r>
                <a:rPr lang="en-GB">
                  <a:latin typeface="Tw Cen MT" pitchFamily="34" charset="0"/>
                </a:rPr>
                <a:t>31</a:t>
              </a:r>
            </a:p>
            <a:p>
              <a:pPr>
                <a:spcBef>
                  <a:spcPct val="50000"/>
                </a:spcBef>
              </a:pPr>
              <a:r>
                <a:rPr lang="en-GB">
                  <a:latin typeface="Tw Cen MT" pitchFamily="34" charset="0"/>
                </a:rPr>
                <a:t>30</a:t>
              </a:r>
            </a:p>
          </p:txBody>
        </p:sp>
        <p:grpSp>
          <p:nvGrpSpPr>
            <p:cNvPr id="60434" name="Group 4"/>
            <p:cNvGrpSpPr>
              <a:grpSpLocks/>
            </p:cNvGrpSpPr>
            <p:nvPr/>
          </p:nvGrpSpPr>
          <p:grpSpPr bwMode="auto">
            <a:xfrm>
              <a:off x="748" y="845"/>
              <a:ext cx="1678" cy="1905"/>
              <a:chOff x="748" y="1207"/>
              <a:chExt cx="1769" cy="1180"/>
            </a:xfrm>
          </p:grpSpPr>
          <p:sp>
            <p:nvSpPr>
              <p:cNvPr id="60448" name="Line 5"/>
              <p:cNvSpPr>
                <a:spLocks noChangeShapeType="1"/>
              </p:cNvSpPr>
              <p:nvPr/>
            </p:nvSpPr>
            <p:spPr bwMode="auto">
              <a:xfrm>
                <a:off x="748" y="2387"/>
                <a:ext cx="1769" cy="0"/>
              </a:xfrm>
              <a:prstGeom prst="line">
                <a:avLst/>
              </a:prstGeom>
              <a:noFill/>
              <a:ln w="57150">
                <a:solidFill>
                  <a:schemeClr val="tx1"/>
                </a:solidFill>
                <a:round/>
                <a:headEnd/>
                <a:tailEnd type="triangle" w="med" len="med"/>
              </a:ln>
            </p:spPr>
            <p:txBody>
              <a:bodyPr/>
              <a:lstStyle/>
              <a:p>
                <a:endParaRPr lang="de-DE"/>
              </a:p>
            </p:txBody>
          </p:sp>
          <p:sp>
            <p:nvSpPr>
              <p:cNvPr id="60449" name="Line 6"/>
              <p:cNvSpPr>
                <a:spLocks noChangeShapeType="1"/>
              </p:cNvSpPr>
              <p:nvPr/>
            </p:nvSpPr>
            <p:spPr bwMode="auto">
              <a:xfrm flipV="1">
                <a:off x="764" y="1207"/>
                <a:ext cx="0" cy="1179"/>
              </a:xfrm>
              <a:prstGeom prst="line">
                <a:avLst/>
              </a:prstGeom>
              <a:noFill/>
              <a:ln w="57150">
                <a:solidFill>
                  <a:schemeClr val="tx1"/>
                </a:solidFill>
                <a:round/>
                <a:headEnd/>
                <a:tailEnd type="triangle" w="med" len="med"/>
              </a:ln>
            </p:spPr>
            <p:txBody>
              <a:bodyPr/>
              <a:lstStyle/>
              <a:p>
                <a:endParaRPr lang="de-DE"/>
              </a:p>
            </p:txBody>
          </p:sp>
        </p:grpSp>
        <p:sp>
          <p:nvSpPr>
            <p:cNvPr id="60435" name="Line 9"/>
            <p:cNvSpPr>
              <a:spLocks noChangeShapeType="1"/>
            </p:cNvSpPr>
            <p:nvPr/>
          </p:nvSpPr>
          <p:spPr bwMode="auto">
            <a:xfrm>
              <a:off x="1655" y="2024"/>
              <a:ext cx="454" cy="0"/>
            </a:xfrm>
            <a:prstGeom prst="line">
              <a:avLst/>
            </a:prstGeom>
            <a:noFill/>
            <a:ln w="28575">
              <a:solidFill>
                <a:srgbClr val="FF3300"/>
              </a:solidFill>
              <a:round/>
              <a:headEnd/>
              <a:tailEnd/>
            </a:ln>
          </p:spPr>
          <p:txBody>
            <a:bodyPr/>
            <a:lstStyle/>
            <a:p>
              <a:endParaRPr lang="de-DE"/>
            </a:p>
          </p:txBody>
        </p:sp>
        <p:sp>
          <p:nvSpPr>
            <p:cNvPr id="60436" name="Line 10"/>
            <p:cNvSpPr>
              <a:spLocks noChangeShapeType="1"/>
            </p:cNvSpPr>
            <p:nvPr/>
          </p:nvSpPr>
          <p:spPr bwMode="auto">
            <a:xfrm>
              <a:off x="1202" y="2296"/>
              <a:ext cx="454" cy="0"/>
            </a:xfrm>
            <a:prstGeom prst="line">
              <a:avLst/>
            </a:prstGeom>
            <a:noFill/>
            <a:ln w="28575">
              <a:solidFill>
                <a:srgbClr val="FF3300"/>
              </a:solidFill>
              <a:round/>
              <a:headEnd/>
              <a:tailEnd/>
            </a:ln>
          </p:spPr>
          <p:txBody>
            <a:bodyPr/>
            <a:lstStyle/>
            <a:p>
              <a:endParaRPr lang="de-DE"/>
            </a:p>
          </p:txBody>
        </p:sp>
        <p:sp>
          <p:nvSpPr>
            <p:cNvPr id="60437" name="Line 11"/>
            <p:cNvSpPr>
              <a:spLocks noChangeShapeType="1"/>
            </p:cNvSpPr>
            <p:nvPr/>
          </p:nvSpPr>
          <p:spPr bwMode="auto">
            <a:xfrm rot="-5400000">
              <a:off x="1065" y="2433"/>
              <a:ext cx="273" cy="0"/>
            </a:xfrm>
            <a:prstGeom prst="line">
              <a:avLst/>
            </a:prstGeom>
            <a:noFill/>
            <a:ln w="28575">
              <a:solidFill>
                <a:srgbClr val="FF3300"/>
              </a:solidFill>
              <a:round/>
              <a:headEnd/>
              <a:tailEnd/>
            </a:ln>
          </p:spPr>
          <p:txBody>
            <a:bodyPr/>
            <a:lstStyle/>
            <a:p>
              <a:endParaRPr lang="de-DE"/>
            </a:p>
          </p:txBody>
        </p:sp>
        <p:sp>
          <p:nvSpPr>
            <p:cNvPr id="60438" name="Line 12"/>
            <p:cNvSpPr>
              <a:spLocks noChangeShapeType="1"/>
            </p:cNvSpPr>
            <p:nvPr/>
          </p:nvSpPr>
          <p:spPr bwMode="auto">
            <a:xfrm rot="-5400000">
              <a:off x="1518" y="2161"/>
              <a:ext cx="273" cy="0"/>
            </a:xfrm>
            <a:prstGeom prst="line">
              <a:avLst/>
            </a:prstGeom>
            <a:noFill/>
            <a:ln w="28575">
              <a:solidFill>
                <a:srgbClr val="FF3300"/>
              </a:solidFill>
              <a:round/>
              <a:headEnd/>
              <a:tailEnd/>
            </a:ln>
          </p:spPr>
          <p:txBody>
            <a:bodyPr/>
            <a:lstStyle/>
            <a:p>
              <a:endParaRPr lang="de-DE"/>
            </a:p>
          </p:txBody>
        </p:sp>
        <p:grpSp>
          <p:nvGrpSpPr>
            <p:cNvPr id="60439" name="Group 30"/>
            <p:cNvGrpSpPr>
              <a:grpSpLocks/>
            </p:cNvGrpSpPr>
            <p:nvPr/>
          </p:nvGrpSpPr>
          <p:grpSpPr bwMode="auto">
            <a:xfrm>
              <a:off x="748" y="1254"/>
              <a:ext cx="454" cy="1314"/>
              <a:chOff x="748" y="1254"/>
              <a:chExt cx="454" cy="1314"/>
            </a:xfrm>
          </p:grpSpPr>
          <p:sp>
            <p:nvSpPr>
              <p:cNvPr id="60446" name="Line 8"/>
              <p:cNvSpPr>
                <a:spLocks noChangeShapeType="1"/>
              </p:cNvSpPr>
              <p:nvPr/>
            </p:nvSpPr>
            <p:spPr bwMode="auto">
              <a:xfrm>
                <a:off x="748" y="2568"/>
                <a:ext cx="454" cy="0"/>
              </a:xfrm>
              <a:prstGeom prst="line">
                <a:avLst/>
              </a:prstGeom>
              <a:noFill/>
              <a:ln w="28575">
                <a:solidFill>
                  <a:srgbClr val="FF3300"/>
                </a:solidFill>
                <a:round/>
                <a:headEnd/>
                <a:tailEnd/>
              </a:ln>
            </p:spPr>
            <p:txBody>
              <a:bodyPr/>
              <a:lstStyle/>
              <a:p>
                <a:endParaRPr lang="de-DE"/>
              </a:p>
            </p:txBody>
          </p:sp>
          <p:sp>
            <p:nvSpPr>
              <p:cNvPr id="60447" name="Line 14"/>
              <p:cNvSpPr>
                <a:spLocks noChangeShapeType="1"/>
              </p:cNvSpPr>
              <p:nvPr/>
            </p:nvSpPr>
            <p:spPr bwMode="auto">
              <a:xfrm flipV="1">
                <a:off x="748" y="1254"/>
                <a:ext cx="454" cy="0"/>
              </a:xfrm>
              <a:prstGeom prst="line">
                <a:avLst/>
              </a:prstGeom>
              <a:noFill/>
              <a:ln w="28575">
                <a:solidFill>
                  <a:schemeClr val="accent2"/>
                </a:solidFill>
                <a:round/>
                <a:headEnd/>
                <a:tailEnd/>
              </a:ln>
            </p:spPr>
            <p:txBody>
              <a:bodyPr/>
              <a:lstStyle/>
              <a:p>
                <a:endParaRPr lang="de-DE"/>
              </a:p>
            </p:txBody>
          </p:sp>
        </p:grpSp>
        <p:sp>
          <p:nvSpPr>
            <p:cNvPr id="60440" name="Line 15"/>
            <p:cNvSpPr>
              <a:spLocks noChangeShapeType="1"/>
            </p:cNvSpPr>
            <p:nvPr/>
          </p:nvSpPr>
          <p:spPr bwMode="auto">
            <a:xfrm>
              <a:off x="1655" y="1798"/>
              <a:ext cx="454" cy="0"/>
            </a:xfrm>
            <a:prstGeom prst="line">
              <a:avLst/>
            </a:prstGeom>
            <a:noFill/>
            <a:ln w="28575">
              <a:solidFill>
                <a:schemeClr val="accent2"/>
              </a:solidFill>
              <a:round/>
              <a:headEnd/>
              <a:tailEnd/>
            </a:ln>
          </p:spPr>
          <p:txBody>
            <a:bodyPr/>
            <a:lstStyle/>
            <a:p>
              <a:endParaRPr lang="de-DE"/>
            </a:p>
          </p:txBody>
        </p:sp>
        <p:sp>
          <p:nvSpPr>
            <p:cNvPr id="60441" name="Line 16"/>
            <p:cNvSpPr>
              <a:spLocks noChangeShapeType="1"/>
            </p:cNvSpPr>
            <p:nvPr/>
          </p:nvSpPr>
          <p:spPr bwMode="auto">
            <a:xfrm flipV="1">
              <a:off x="1202" y="1526"/>
              <a:ext cx="454" cy="0"/>
            </a:xfrm>
            <a:prstGeom prst="line">
              <a:avLst/>
            </a:prstGeom>
            <a:noFill/>
            <a:ln w="28575">
              <a:solidFill>
                <a:schemeClr val="accent2"/>
              </a:solidFill>
              <a:round/>
              <a:headEnd/>
              <a:tailEnd/>
            </a:ln>
          </p:spPr>
          <p:txBody>
            <a:bodyPr/>
            <a:lstStyle/>
            <a:p>
              <a:endParaRPr lang="de-DE"/>
            </a:p>
          </p:txBody>
        </p:sp>
        <p:sp>
          <p:nvSpPr>
            <p:cNvPr id="60442" name="Line 17"/>
            <p:cNvSpPr>
              <a:spLocks noChangeShapeType="1"/>
            </p:cNvSpPr>
            <p:nvPr/>
          </p:nvSpPr>
          <p:spPr bwMode="auto">
            <a:xfrm rot="5400000" flipV="1">
              <a:off x="1065" y="1390"/>
              <a:ext cx="273" cy="0"/>
            </a:xfrm>
            <a:prstGeom prst="line">
              <a:avLst/>
            </a:prstGeom>
            <a:noFill/>
            <a:ln w="28575">
              <a:solidFill>
                <a:schemeClr val="accent2"/>
              </a:solidFill>
              <a:round/>
              <a:headEnd/>
              <a:tailEnd/>
            </a:ln>
          </p:spPr>
          <p:txBody>
            <a:bodyPr/>
            <a:lstStyle/>
            <a:p>
              <a:endParaRPr lang="de-DE"/>
            </a:p>
          </p:txBody>
        </p:sp>
        <p:sp>
          <p:nvSpPr>
            <p:cNvPr id="60443" name="Line 18"/>
            <p:cNvSpPr>
              <a:spLocks noChangeShapeType="1"/>
            </p:cNvSpPr>
            <p:nvPr/>
          </p:nvSpPr>
          <p:spPr bwMode="auto">
            <a:xfrm rot="5400000" flipV="1">
              <a:off x="1518" y="1662"/>
              <a:ext cx="273" cy="0"/>
            </a:xfrm>
            <a:prstGeom prst="line">
              <a:avLst/>
            </a:prstGeom>
            <a:noFill/>
            <a:ln w="28575">
              <a:solidFill>
                <a:schemeClr val="accent2"/>
              </a:solidFill>
              <a:round/>
              <a:headEnd/>
              <a:tailEnd/>
            </a:ln>
          </p:spPr>
          <p:txBody>
            <a:bodyPr/>
            <a:lstStyle/>
            <a:p>
              <a:endParaRPr lang="de-DE"/>
            </a:p>
          </p:txBody>
        </p:sp>
        <p:sp>
          <p:nvSpPr>
            <p:cNvPr id="60444" name="Text Box 22"/>
            <p:cNvSpPr txBox="1">
              <a:spLocks noChangeArrowheads="1"/>
            </p:cNvSpPr>
            <p:nvPr/>
          </p:nvSpPr>
          <p:spPr bwMode="auto">
            <a:xfrm>
              <a:off x="500" y="840"/>
              <a:ext cx="273" cy="231"/>
            </a:xfrm>
            <a:prstGeom prst="rect">
              <a:avLst/>
            </a:prstGeom>
            <a:noFill/>
            <a:ln w="9525">
              <a:noFill/>
              <a:miter lim="800000"/>
              <a:headEnd/>
              <a:tailEnd/>
            </a:ln>
          </p:spPr>
          <p:txBody>
            <a:bodyPr>
              <a:spAutoFit/>
            </a:bodyPr>
            <a:lstStyle/>
            <a:p>
              <a:pPr>
                <a:spcBef>
                  <a:spcPct val="50000"/>
                </a:spcBef>
              </a:pPr>
              <a:r>
                <a:rPr lang="en-GB">
                  <a:latin typeface="Tw Cen MT" pitchFamily="34" charset="0"/>
                </a:rPr>
                <a:t>€</a:t>
              </a:r>
            </a:p>
          </p:txBody>
        </p:sp>
        <p:sp>
          <p:nvSpPr>
            <p:cNvPr id="60445" name="Text Box 23"/>
            <p:cNvSpPr txBox="1">
              <a:spLocks noChangeArrowheads="1"/>
            </p:cNvSpPr>
            <p:nvPr/>
          </p:nvSpPr>
          <p:spPr bwMode="auto">
            <a:xfrm>
              <a:off x="2109" y="2791"/>
              <a:ext cx="500" cy="231"/>
            </a:xfrm>
            <a:prstGeom prst="rect">
              <a:avLst/>
            </a:prstGeom>
            <a:noFill/>
            <a:ln w="9525">
              <a:noFill/>
              <a:miter lim="800000"/>
              <a:headEnd/>
              <a:tailEnd/>
            </a:ln>
          </p:spPr>
          <p:txBody>
            <a:bodyPr>
              <a:spAutoFit/>
            </a:bodyPr>
            <a:lstStyle/>
            <a:p>
              <a:pPr>
                <a:spcBef>
                  <a:spcPct val="50000"/>
                </a:spcBef>
              </a:pPr>
              <a:r>
                <a:rPr lang="en-GB">
                  <a:latin typeface="Tw Cen MT" pitchFamily="34" charset="0"/>
                </a:rPr>
                <a:t>MW</a:t>
              </a:r>
            </a:p>
          </p:txBody>
        </p:sp>
      </p:grpSp>
      <p:sp>
        <p:nvSpPr>
          <p:cNvPr id="9245" name="Text Box 29"/>
          <p:cNvSpPr txBox="1">
            <a:spLocks noChangeArrowheads="1"/>
          </p:cNvSpPr>
          <p:nvPr/>
        </p:nvSpPr>
        <p:spPr bwMode="auto">
          <a:xfrm>
            <a:off x="4427538" y="1768475"/>
            <a:ext cx="4321175" cy="641350"/>
          </a:xfrm>
          <a:prstGeom prst="rect">
            <a:avLst/>
          </a:prstGeom>
          <a:noFill/>
          <a:ln w="9525">
            <a:noFill/>
            <a:miter lim="800000"/>
            <a:headEnd/>
            <a:tailEnd/>
          </a:ln>
        </p:spPr>
        <p:txBody>
          <a:bodyPr>
            <a:spAutoFit/>
          </a:bodyPr>
          <a:lstStyle/>
          <a:p>
            <a:pPr>
              <a:spcBef>
                <a:spcPct val="50000"/>
              </a:spcBef>
            </a:pPr>
            <a:r>
              <a:rPr lang="en-GB">
                <a:latin typeface="Tw Cen MT" pitchFamily="34" charset="0"/>
              </a:rPr>
              <a:t>Energy order pairs can be viewed as making explicit capacity requests:</a:t>
            </a:r>
          </a:p>
        </p:txBody>
      </p:sp>
      <p:grpSp>
        <p:nvGrpSpPr>
          <p:cNvPr id="5" name="Group 31"/>
          <p:cNvGrpSpPr>
            <a:grpSpLocks/>
          </p:cNvGrpSpPr>
          <p:nvPr/>
        </p:nvGrpSpPr>
        <p:grpSpPr bwMode="auto">
          <a:xfrm>
            <a:off x="1114425" y="2408238"/>
            <a:ext cx="720725" cy="2085975"/>
            <a:chOff x="748" y="1254"/>
            <a:chExt cx="454" cy="1314"/>
          </a:xfrm>
        </p:grpSpPr>
        <p:sp>
          <p:nvSpPr>
            <p:cNvPr id="60431" name="Line 32"/>
            <p:cNvSpPr>
              <a:spLocks noChangeShapeType="1"/>
            </p:cNvSpPr>
            <p:nvPr/>
          </p:nvSpPr>
          <p:spPr bwMode="auto">
            <a:xfrm>
              <a:off x="748" y="2568"/>
              <a:ext cx="454" cy="0"/>
            </a:xfrm>
            <a:prstGeom prst="line">
              <a:avLst/>
            </a:prstGeom>
            <a:noFill/>
            <a:ln w="28575">
              <a:solidFill>
                <a:srgbClr val="00FF00"/>
              </a:solidFill>
              <a:round/>
              <a:headEnd/>
              <a:tailEnd/>
            </a:ln>
          </p:spPr>
          <p:txBody>
            <a:bodyPr/>
            <a:lstStyle/>
            <a:p>
              <a:endParaRPr lang="de-DE"/>
            </a:p>
          </p:txBody>
        </p:sp>
        <p:sp>
          <p:nvSpPr>
            <p:cNvPr id="60432" name="Line 33"/>
            <p:cNvSpPr>
              <a:spLocks noChangeShapeType="1"/>
            </p:cNvSpPr>
            <p:nvPr/>
          </p:nvSpPr>
          <p:spPr bwMode="auto">
            <a:xfrm flipV="1">
              <a:off x="748" y="1254"/>
              <a:ext cx="454" cy="0"/>
            </a:xfrm>
            <a:prstGeom prst="line">
              <a:avLst/>
            </a:prstGeom>
            <a:noFill/>
            <a:ln w="28575">
              <a:solidFill>
                <a:srgbClr val="00FF00"/>
              </a:solidFill>
              <a:round/>
              <a:headEnd/>
              <a:tailEnd/>
            </a:ln>
          </p:spPr>
          <p:txBody>
            <a:bodyPr/>
            <a:lstStyle/>
            <a:p>
              <a:endParaRPr lang="de-DE"/>
            </a:p>
          </p:txBody>
        </p:sp>
      </p:grpSp>
      <p:grpSp>
        <p:nvGrpSpPr>
          <p:cNvPr id="6" name="Group 37"/>
          <p:cNvGrpSpPr>
            <a:grpSpLocks/>
          </p:cNvGrpSpPr>
          <p:nvPr/>
        </p:nvGrpSpPr>
        <p:grpSpPr bwMode="auto">
          <a:xfrm>
            <a:off x="1833563" y="2840038"/>
            <a:ext cx="720725" cy="1223962"/>
            <a:chOff x="1791" y="1525"/>
            <a:chExt cx="454" cy="771"/>
          </a:xfrm>
        </p:grpSpPr>
        <p:sp>
          <p:nvSpPr>
            <p:cNvPr id="60429" name="Line 35"/>
            <p:cNvSpPr>
              <a:spLocks noChangeShapeType="1"/>
            </p:cNvSpPr>
            <p:nvPr/>
          </p:nvSpPr>
          <p:spPr bwMode="auto">
            <a:xfrm>
              <a:off x="1792" y="1525"/>
              <a:ext cx="453" cy="0"/>
            </a:xfrm>
            <a:prstGeom prst="line">
              <a:avLst/>
            </a:prstGeom>
            <a:noFill/>
            <a:ln w="38100">
              <a:solidFill>
                <a:srgbClr val="00FF00"/>
              </a:solidFill>
              <a:round/>
              <a:headEnd/>
              <a:tailEnd/>
            </a:ln>
          </p:spPr>
          <p:txBody>
            <a:bodyPr/>
            <a:lstStyle/>
            <a:p>
              <a:endParaRPr lang="de-DE"/>
            </a:p>
          </p:txBody>
        </p:sp>
        <p:sp>
          <p:nvSpPr>
            <p:cNvPr id="60430" name="Line 36"/>
            <p:cNvSpPr>
              <a:spLocks noChangeShapeType="1"/>
            </p:cNvSpPr>
            <p:nvPr/>
          </p:nvSpPr>
          <p:spPr bwMode="auto">
            <a:xfrm>
              <a:off x="1791" y="2296"/>
              <a:ext cx="453" cy="0"/>
            </a:xfrm>
            <a:prstGeom prst="line">
              <a:avLst/>
            </a:prstGeom>
            <a:noFill/>
            <a:ln w="38100">
              <a:solidFill>
                <a:srgbClr val="00FF00"/>
              </a:solidFill>
              <a:round/>
              <a:headEnd/>
              <a:tailEnd/>
            </a:ln>
          </p:spPr>
          <p:txBody>
            <a:bodyPr/>
            <a:lstStyle/>
            <a:p>
              <a:endParaRPr lang="de-DE"/>
            </a:p>
          </p:txBody>
        </p:sp>
      </p:grpSp>
      <p:grpSp>
        <p:nvGrpSpPr>
          <p:cNvPr id="7" name="Group 38"/>
          <p:cNvGrpSpPr>
            <a:grpSpLocks/>
          </p:cNvGrpSpPr>
          <p:nvPr/>
        </p:nvGrpSpPr>
        <p:grpSpPr bwMode="auto">
          <a:xfrm>
            <a:off x="2554288" y="3271838"/>
            <a:ext cx="720725" cy="360362"/>
            <a:chOff x="1791" y="1525"/>
            <a:chExt cx="454" cy="771"/>
          </a:xfrm>
        </p:grpSpPr>
        <p:sp>
          <p:nvSpPr>
            <p:cNvPr id="60427" name="Line 39"/>
            <p:cNvSpPr>
              <a:spLocks noChangeShapeType="1"/>
            </p:cNvSpPr>
            <p:nvPr/>
          </p:nvSpPr>
          <p:spPr bwMode="auto">
            <a:xfrm>
              <a:off x="1792" y="1525"/>
              <a:ext cx="453" cy="0"/>
            </a:xfrm>
            <a:prstGeom prst="line">
              <a:avLst/>
            </a:prstGeom>
            <a:noFill/>
            <a:ln w="38100">
              <a:solidFill>
                <a:srgbClr val="00FF00"/>
              </a:solidFill>
              <a:round/>
              <a:headEnd/>
              <a:tailEnd/>
            </a:ln>
          </p:spPr>
          <p:txBody>
            <a:bodyPr/>
            <a:lstStyle/>
            <a:p>
              <a:endParaRPr lang="de-DE"/>
            </a:p>
          </p:txBody>
        </p:sp>
        <p:sp>
          <p:nvSpPr>
            <p:cNvPr id="60428" name="Line 40"/>
            <p:cNvSpPr>
              <a:spLocks noChangeShapeType="1"/>
            </p:cNvSpPr>
            <p:nvPr/>
          </p:nvSpPr>
          <p:spPr bwMode="auto">
            <a:xfrm>
              <a:off x="1791" y="2296"/>
              <a:ext cx="453" cy="0"/>
            </a:xfrm>
            <a:prstGeom prst="line">
              <a:avLst/>
            </a:prstGeom>
            <a:noFill/>
            <a:ln w="38100">
              <a:solidFill>
                <a:srgbClr val="00FF00"/>
              </a:solidFill>
              <a:round/>
              <a:headEnd/>
              <a:tailEnd/>
            </a:ln>
          </p:spPr>
          <p:txBody>
            <a:bodyPr/>
            <a:lstStyle/>
            <a:p>
              <a:endParaRPr lang="de-DE"/>
            </a:p>
          </p:txBody>
        </p:sp>
      </p:grpSp>
      <p:sp>
        <p:nvSpPr>
          <p:cNvPr id="9257" name="Text Box 41"/>
          <p:cNvSpPr txBox="1">
            <a:spLocks noChangeArrowheads="1"/>
          </p:cNvSpPr>
          <p:nvPr/>
        </p:nvSpPr>
        <p:spPr bwMode="auto">
          <a:xfrm>
            <a:off x="4427538" y="2487613"/>
            <a:ext cx="3744912" cy="641350"/>
          </a:xfrm>
          <a:prstGeom prst="rect">
            <a:avLst/>
          </a:prstGeom>
          <a:noFill/>
          <a:ln w="9525">
            <a:noFill/>
            <a:miter lim="800000"/>
            <a:headEnd/>
            <a:tailEnd/>
          </a:ln>
        </p:spPr>
        <p:txBody>
          <a:bodyPr>
            <a:spAutoFit/>
          </a:bodyPr>
          <a:lstStyle/>
          <a:p>
            <a:pPr>
              <a:spcBef>
                <a:spcPct val="50000"/>
              </a:spcBef>
            </a:pPr>
            <a:r>
              <a:rPr lang="en-GB">
                <a:latin typeface="Tw Cen MT" pitchFamily="34" charset="0"/>
              </a:rPr>
              <a:t>First Pair of energy orders value the capacity at (€35-€30)=€5</a:t>
            </a:r>
          </a:p>
        </p:txBody>
      </p:sp>
      <p:sp>
        <p:nvSpPr>
          <p:cNvPr id="9258" name="Text Box 42"/>
          <p:cNvSpPr txBox="1">
            <a:spLocks noChangeArrowheads="1"/>
          </p:cNvSpPr>
          <p:nvPr/>
        </p:nvSpPr>
        <p:spPr bwMode="auto">
          <a:xfrm>
            <a:off x="4427538" y="3208338"/>
            <a:ext cx="3744912" cy="641350"/>
          </a:xfrm>
          <a:prstGeom prst="rect">
            <a:avLst/>
          </a:prstGeom>
          <a:noFill/>
          <a:ln w="9525">
            <a:noFill/>
            <a:miter lim="800000"/>
            <a:headEnd/>
            <a:tailEnd/>
          </a:ln>
        </p:spPr>
        <p:txBody>
          <a:bodyPr>
            <a:spAutoFit/>
          </a:bodyPr>
          <a:lstStyle/>
          <a:p>
            <a:pPr>
              <a:spcBef>
                <a:spcPct val="50000"/>
              </a:spcBef>
            </a:pPr>
            <a:r>
              <a:rPr lang="en-GB">
                <a:latin typeface="Tw Cen MT" pitchFamily="34" charset="0"/>
              </a:rPr>
              <a:t>Second Pair of energy orders value the capacity at (€34-€31)=€3</a:t>
            </a:r>
          </a:p>
        </p:txBody>
      </p:sp>
      <p:sp>
        <p:nvSpPr>
          <p:cNvPr id="9259" name="Text Box 43"/>
          <p:cNvSpPr txBox="1">
            <a:spLocks noChangeArrowheads="1"/>
          </p:cNvSpPr>
          <p:nvPr/>
        </p:nvSpPr>
        <p:spPr bwMode="auto">
          <a:xfrm>
            <a:off x="4427538" y="3927475"/>
            <a:ext cx="3744912" cy="641350"/>
          </a:xfrm>
          <a:prstGeom prst="rect">
            <a:avLst/>
          </a:prstGeom>
          <a:noFill/>
          <a:ln w="9525">
            <a:noFill/>
            <a:miter lim="800000"/>
            <a:headEnd/>
            <a:tailEnd/>
          </a:ln>
        </p:spPr>
        <p:txBody>
          <a:bodyPr>
            <a:spAutoFit/>
          </a:bodyPr>
          <a:lstStyle/>
          <a:p>
            <a:pPr>
              <a:spcBef>
                <a:spcPct val="50000"/>
              </a:spcBef>
            </a:pPr>
            <a:r>
              <a:rPr lang="en-GB">
                <a:latin typeface="Tw Cen MT" pitchFamily="34" charset="0"/>
              </a:rPr>
              <a:t>Third Pair of energy orders value the capacity at (€33-€32)=€1</a:t>
            </a:r>
          </a:p>
        </p:txBody>
      </p:sp>
      <p:sp>
        <p:nvSpPr>
          <p:cNvPr id="14347" name="Text Box 44"/>
          <p:cNvSpPr txBox="1">
            <a:spLocks noChangeArrowheads="1"/>
          </p:cNvSpPr>
          <p:nvPr/>
        </p:nvSpPr>
        <p:spPr bwMode="auto">
          <a:xfrm>
            <a:off x="755650" y="5208588"/>
            <a:ext cx="4679950" cy="1604962"/>
          </a:xfrm>
          <a:prstGeom prst="rect">
            <a:avLst/>
          </a:prstGeom>
          <a:noFill/>
          <a:ln w="9525">
            <a:noFill/>
            <a:miter lim="800000"/>
            <a:headEnd/>
            <a:tailEnd/>
          </a:ln>
        </p:spPr>
        <p:txBody>
          <a:bodyPr>
            <a:spAutoFit/>
          </a:bodyPr>
          <a:lstStyle/>
          <a:p>
            <a:pPr>
              <a:spcBef>
                <a:spcPct val="50000"/>
              </a:spcBef>
            </a:pPr>
            <a:r>
              <a:rPr lang="en-GB">
                <a:latin typeface="Tw Cen MT" pitchFamily="34" charset="0"/>
              </a:rPr>
              <a:t>Results in 3 implicit</a:t>
            </a:r>
            <a:r>
              <a:rPr lang="en-GB">
                <a:solidFill>
                  <a:srgbClr val="FF3300"/>
                </a:solidFill>
                <a:latin typeface="Tw Cen MT" pitchFamily="34" charset="0"/>
              </a:rPr>
              <a:t> </a:t>
            </a:r>
            <a:r>
              <a:rPr lang="en-GB">
                <a:latin typeface="Tw Cen MT" pitchFamily="34" charset="0"/>
              </a:rPr>
              <a:t>requests for capacity:</a:t>
            </a:r>
          </a:p>
          <a:p>
            <a:pPr>
              <a:spcBef>
                <a:spcPct val="50000"/>
              </a:spcBef>
            </a:pPr>
            <a:r>
              <a:rPr lang="en-GB">
                <a:latin typeface="Tw Cen MT" pitchFamily="34" charset="0"/>
              </a:rPr>
              <a:t>	</a:t>
            </a:r>
            <a:r>
              <a:rPr lang="en-GB">
                <a:solidFill>
                  <a:srgbClr val="3333FF"/>
                </a:solidFill>
                <a:latin typeface="Tw Cen MT" pitchFamily="34" charset="0"/>
              </a:rPr>
              <a:t>100 MW @ €5</a:t>
            </a:r>
          </a:p>
          <a:p>
            <a:pPr>
              <a:spcBef>
                <a:spcPct val="50000"/>
              </a:spcBef>
            </a:pPr>
            <a:r>
              <a:rPr lang="en-GB">
                <a:solidFill>
                  <a:srgbClr val="3333FF"/>
                </a:solidFill>
                <a:latin typeface="Tw Cen MT" pitchFamily="34" charset="0"/>
              </a:rPr>
              <a:t>	100 MW @ €3</a:t>
            </a:r>
          </a:p>
          <a:p>
            <a:pPr>
              <a:spcBef>
                <a:spcPct val="50000"/>
              </a:spcBef>
            </a:pPr>
            <a:r>
              <a:rPr lang="en-GB">
                <a:solidFill>
                  <a:srgbClr val="3333FF"/>
                </a:solidFill>
                <a:latin typeface="Tw Cen MT" pitchFamily="34" charset="0"/>
              </a:rPr>
              <a:t>	100 MW @ €1</a:t>
            </a:r>
          </a:p>
        </p:txBody>
      </p:sp>
    </p:spTree>
    <p:extLst>
      <p:ext uri="{BB962C8B-B14F-4D97-AF65-F5344CB8AC3E}">
        <p14:creationId xmlns:p14="http://schemas.microsoft.com/office/powerpoint/2010/main" xmlns="" val="268992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5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25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4347"/>
                                        </p:tgtEl>
                                        <p:attrNameLst>
                                          <p:attrName>style.visibility</p:attrName>
                                        </p:attrNameLst>
                                      </p:cBhvr>
                                      <p:to>
                                        <p:strVal val="visible"/>
                                      </p:to>
                                    </p:set>
                                    <p:animEffect transition="in" filter="box(in)">
                                      <p:cBhvr>
                                        <p:cTn id="33"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5" grpId="0"/>
      <p:bldP spid="9257" grpId="0"/>
      <p:bldP spid="9258" grpId="0"/>
      <p:bldP spid="9259" grpId="0"/>
      <p:bldP spid="1434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Text Box 6"/>
          <p:cNvSpPr txBox="1">
            <a:spLocks noChangeArrowheads="1"/>
          </p:cNvSpPr>
          <p:nvPr/>
        </p:nvSpPr>
        <p:spPr bwMode="auto">
          <a:xfrm>
            <a:off x="468313" y="3487738"/>
            <a:ext cx="7775575" cy="1892826"/>
          </a:xfrm>
          <a:prstGeom prst="rect">
            <a:avLst/>
          </a:prstGeom>
          <a:noFill/>
          <a:ln w="9525">
            <a:noFill/>
            <a:miter lim="800000"/>
            <a:headEnd/>
            <a:tailEnd/>
          </a:ln>
        </p:spPr>
        <p:txBody>
          <a:bodyPr>
            <a:spAutoFit/>
          </a:bodyPr>
          <a:lstStyle/>
          <a:p>
            <a:pPr>
              <a:spcBef>
                <a:spcPct val="50000"/>
              </a:spcBef>
            </a:pPr>
            <a:r>
              <a:rPr lang="en-GB" dirty="0">
                <a:latin typeface="Tw Cen MT" pitchFamily="34" charset="0"/>
              </a:rPr>
              <a:t>Can be ranked along with the </a:t>
            </a:r>
            <a:r>
              <a:rPr lang="en-GB" dirty="0" smtClean="0">
                <a:latin typeface="Tw Cen MT" pitchFamily="34" charset="0"/>
              </a:rPr>
              <a:t>pending explicit </a:t>
            </a:r>
            <a:r>
              <a:rPr lang="en-GB" dirty="0">
                <a:latin typeface="Tw Cen MT" pitchFamily="34" charset="0"/>
              </a:rPr>
              <a:t>request for Capacity: </a:t>
            </a:r>
            <a:r>
              <a:rPr lang="en-GB" dirty="0">
                <a:solidFill>
                  <a:srgbClr val="FF3300"/>
                </a:solidFill>
                <a:latin typeface="Tw Cen MT" pitchFamily="34" charset="0"/>
              </a:rPr>
              <a:t>100 MW @ €4</a:t>
            </a:r>
            <a:r>
              <a:rPr lang="en-GB" dirty="0">
                <a:latin typeface="Tw Cen MT" pitchFamily="34" charset="0"/>
              </a:rPr>
              <a:t>.</a:t>
            </a:r>
          </a:p>
          <a:p>
            <a:pPr>
              <a:spcBef>
                <a:spcPct val="50000"/>
              </a:spcBef>
            </a:pPr>
            <a:r>
              <a:rPr lang="en-GB" dirty="0">
                <a:latin typeface="Tw Cen MT" pitchFamily="34" charset="0"/>
              </a:rPr>
              <a:t>	i)	</a:t>
            </a:r>
            <a:r>
              <a:rPr lang="en-GB" dirty="0">
                <a:solidFill>
                  <a:srgbClr val="3333FF"/>
                </a:solidFill>
                <a:latin typeface="Tw Cen MT" pitchFamily="34" charset="0"/>
              </a:rPr>
              <a:t>100 MW @ €5</a:t>
            </a:r>
          </a:p>
          <a:p>
            <a:r>
              <a:rPr lang="en-GB" dirty="0">
                <a:latin typeface="Tw Cen MT" pitchFamily="34" charset="0"/>
              </a:rPr>
              <a:t>	ii)	</a:t>
            </a:r>
            <a:r>
              <a:rPr lang="en-GB" dirty="0">
                <a:solidFill>
                  <a:srgbClr val="FF3300"/>
                </a:solidFill>
                <a:latin typeface="Tw Cen MT" pitchFamily="34" charset="0"/>
              </a:rPr>
              <a:t>100 MW @ €4</a:t>
            </a:r>
          </a:p>
          <a:p>
            <a:r>
              <a:rPr lang="en-GB" dirty="0">
                <a:latin typeface="Tw Cen MT" pitchFamily="34" charset="0"/>
              </a:rPr>
              <a:t>	iii)	</a:t>
            </a:r>
            <a:r>
              <a:rPr lang="en-GB" dirty="0">
                <a:solidFill>
                  <a:srgbClr val="3333FF"/>
                </a:solidFill>
                <a:latin typeface="Tw Cen MT" pitchFamily="34" charset="0"/>
              </a:rPr>
              <a:t>100 MW @ €3</a:t>
            </a:r>
          </a:p>
          <a:p>
            <a:r>
              <a:rPr lang="en-GB" dirty="0">
                <a:solidFill>
                  <a:srgbClr val="3333FF"/>
                </a:solidFill>
                <a:latin typeface="Tw Cen MT" pitchFamily="34" charset="0"/>
              </a:rPr>
              <a:t>	</a:t>
            </a:r>
            <a:r>
              <a:rPr lang="en-GB" dirty="0">
                <a:latin typeface="Tw Cen MT" pitchFamily="34" charset="0"/>
              </a:rPr>
              <a:t>iv)</a:t>
            </a:r>
            <a:r>
              <a:rPr lang="en-GB" dirty="0">
                <a:solidFill>
                  <a:srgbClr val="3333FF"/>
                </a:solidFill>
                <a:latin typeface="Tw Cen MT" pitchFamily="34" charset="0"/>
              </a:rPr>
              <a:t>	100 MW @ €1</a:t>
            </a:r>
          </a:p>
        </p:txBody>
      </p:sp>
      <p:sp>
        <p:nvSpPr>
          <p:cNvPr id="10247" name="Text Box 7"/>
          <p:cNvSpPr txBox="1">
            <a:spLocks noChangeArrowheads="1"/>
          </p:cNvSpPr>
          <p:nvPr/>
        </p:nvSpPr>
        <p:spPr bwMode="auto">
          <a:xfrm>
            <a:off x="468313" y="5451475"/>
            <a:ext cx="7920037" cy="641350"/>
          </a:xfrm>
          <a:prstGeom prst="rect">
            <a:avLst/>
          </a:prstGeom>
          <a:noFill/>
          <a:ln w="9525">
            <a:noFill/>
            <a:miter lim="800000"/>
            <a:headEnd/>
            <a:tailEnd/>
          </a:ln>
        </p:spPr>
        <p:txBody>
          <a:bodyPr>
            <a:spAutoFit/>
          </a:bodyPr>
          <a:lstStyle/>
          <a:p>
            <a:pPr>
              <a:spcBef>
                <a:spcPct val="50000"/>
              </a:spcBef>
            </a:pPr>
            <a:r>
              <a:rPr lang="en-GB">
                <a:latin typeface="Tw Cen MT" pitchFamily="34" charset="0"/>
              </a:rPr>
              <a:t>Capacity allocated according willingness to pay, thus available capacity (200MW) is allocated to top two ranked requests.</a:t>
            </a:r>
          </a:p>
        </p:txBody>
      </p:sp>
      <p:sp>
        <p:nvSpPr>
          <p:cNvPr id="10249" name="Text Box 9"/>
          <p:cNvSpPr txBox="1">
            <a:spLocks noChangeArrowheads="1"/>
          </p:cNvSpPr>
          <p:nvPr/>
        </p:nvSpPr>
        <p:spPr bwMode="auto">
          <a:xfrm>
            <a:off x="468313" y="1812925"/>
            <a:ext cx="7775575" cy="1328738"/>
          </a:xfrm>
          <a:prstGeom prst="rect">
            <a:avLst/>
          </a:prstGeom>
          <a:noFill/>
          <a:ln w="9525">
            <a:noFill/>
            <a:miter lim="800000"/>
            <a:headEnd/>
            <a:tailEnd/>
          </a:ln>
        </p:spPr>
        <p:txBody>
          <a:bodyPr>
            <a:spAutoFit/>
          </a:bodyPr>
          <a:lstStyle/>
          <a:p>
            <a:pPr>
              <a:spcBef>
                <a:spcPct val="50000"/>
              </a:spcBef>
            </a:pPr>
            <a:r>
              <a:rPr lang="en-GB">
                <a:latin typeface="Tw Cen MT" pitchFamily="34" charset="0"/>
              </a:rPr>
              <a:t>The 3 ‘implicit’ requests for Capacity:</a:t>
            </a:r>
          </a:p>
          <a:p>
            <a:pPr>
              <a:spcBef>
                <a:spcPct val="50000"/>
              </a:spcBef>
            </a:pPr>
            <a:r>
              <a:rPr lang="en-GB">
                <a:latin typeface="Tw Cen MT" pitchFamily="34" charset="0"/>
              </a:rPr>
              <a:t>	i)	</a:t>
            </a:r>
            <a:r>
              <a:rPr lang="en-GB">
                <a:solidFill>
                  <a:srgbClr val="3333FF"/>
                </a:solidFill>
                <a:latin typeface="Tw Cen MT" pitchFamily="34" charset="0"/>
              </a:rPr>
              <a:t>100 MW @ €5</a:t>
            </a:r>
          </a:p>
          <a:p>
            <a:r>
              <a:rPr lang="en-GB">
                <a:latin typeface="Tw Cen MT" pitchFamily="34" charset="0"/>
              </a:rPr>
              <a:t>	ii)	</a:t>
            </a:r>
            <a:r>
              <a:rPr lang="en-GB">
                <a:solidFill>
                  <a:srgbClr val="3333FF"/>
                </a:solidFill>
                <a:latin typeface="Tw Cen MT" pitchFamily="34" charset="0"/>
              </a:rPr>
              <a:t>100 MW @ €3</a:t>
            </a:r>
          </a:p>
          <a:p>
            <a:r>
              <a:rPr lang="en-GB">
                <a:solidFill>
                  <a:srgbClr val="3333FF"/>
                </a:solidFill>
                <a:latin typeface="Tw Cen MT" pitchFamily="34" charset="0"/>
              </a:rPr>
              <a:t>	</a:t>
            </a:r>
            <a:r>
              <a:rPr lang="en-GB">
                <a:latin typeface="Tw Cen MT" pitchFamily="34" charset="0"/>
              </a:rPr>
              <a:t>iii)</a:t>
            </a:r>
            <a:r>
              <a:rPr lang="en-GB">
                <a:solidFill>
                  <a:srgbClr val="3333FF"/>
                </a:solidFill>
                <a:latin typeface="Tw Cen MT" pitchFamily="34" charset="0"/>
              </a:rPr>
              <a:t>	100 MW @ €1</a:t>
            </a:r>
          </a:p>
        </p:txBody>
      </p:sp>
      <p:sp>
        <p:nvSpPr>
          <p:cNvPr id="10251" name="Rectangle 11"/>
          <p:cNvSpPr>
            <a:spLocks noChangeArrowheads="1"/>
          </p:cNvSpPr>
          <p:nvPr/>
        </p:nvSpPr>
        <p:spPr bwMode="auto">
          <a:xfrm>
            <a:off x="1331912" y="4109507"/>
            <a:ext cx="2663825" cy="649288"/>
          </a:xfrm>
          <a:prstGeom prst="rect">
            <a:avLst/>
          </a:prstGeom>
          <a:solidFill>
            <a:srgbClr val="FFFF99">
              <a:alpha val="25882"/>
            </a:srgbClr>
          </a:solidFill>
          <a:ln w="9525">
            <a:solidFill>
              <a:schemeClr val="tx1"/>
            </a:solidFill>
            <a:miter lim="800000"/>
            <a:headEnd/>
            <a:tailEnd/>
          </a:ln>
        </p:spPr>
        <p:txBody>
          <a:bodyPr wrap="none" anchor="ctr"/>
          <a:lstStyle/>
          <a:p>
            <a:endParaRPr lang="nb-NO">
              <a:latin typeface="Tw Cen MT" pitchFamily="34" charset="0"/>
            </a:endParaRPr>
          </a:p>
        </p:txBody>
      </p:sp>
      <p:sp>
        <p:nvSpPr>
          <p:cNvPr id="62469" name="Rectangle 3"/>
          <p:cNvSpPr>
            <a:spLocks noChangeArrowheads="1"/>
          </p:cNvSpPr>
          <p:nvPr/>
        </p:nvSpPr>
        <p:spPr bwMode="auto">
          <a:xfrm>
            <a:off x="1619250" y="549275"/>
            <a:ext cx="7345363" cy="1143000"/>
          </a:xfrm>
          <a:prstGeom prst="rect">
            <a:avLst/>
          </a:prstGeom>
          <a:noFill/>
          <a:ln w="9525">
            <a:noFill/>
            <a:miter lim="800000"/>
            <a:headEnd/>
            <a:tailEnd/>
          </a:ln>
        </p:spPr>
        <p:txBody>
          <a:bodyPr anchor="ctr"/>
          <a:lstStyle/>
          <a:p>
            <a:r>
              <a:rPr lang="en-GB" sz="3200" b="1" dirty="0" smtClean="0">
                <a:solidFill>
                  <a:schemeClr val="bg2"/>
                </a:solidFill>
                <a:latin typeface="Tw Cen MT" pitchFamily="34" charset="0"/>
              </a:rPr>
              <a:t>Ranking </a:t>
            </a:r>
            <a:r>
              <a:rPr lang="en-GB" sz="2400" b="1" dirty="0">
                <a:solidFill>
                  <a:schemeClr val="bg2"/>
                </a:solidFill>
                <a:latin typeface="Tw Cen MT" pitchFamily="34" charset="0"/>
              </a:rPr>
              <a:t/>
            </a:r>
            <a:br>
              <a:rPr lang="en-GB" sz="2400" b="1" dirty="0">
                <a:solidFill>
                  <a:schemeClr val="bg2"/>
                </a:solidFill>
                <a:latin typeface="Tw Cen MT" pitchFamily="34" charset="0"/>
              </a:rPr>
            </a:br>
            <a:r>
              <a:rPr lang="en-GB" sz="2400" i="1" dirty="0" smtClean="0">
                <a:solidFill>
                  <a:schemeClr val="accent3">
                    <a:lumMod val="50000"/>
                  </a:schemeClr>
                </a:solidFill>
                <a:latin typeface="Tw Cen MT" pitchFamily="34" charset="0"/>
              </a:rPr>
              <a:t>Explicit </a:t>
            </a:r>
            <a:r>
              <a:rPr lang="en-GB" sz="2400" i="1" dirty="0">
                <a:solidFill>
                  <a:schemeClr val="accent3">
                    <a:lumMod val="50000"/>
                  </a:schemeClr>
                </a:solidFill>
                <a:latin typeface="Tw Cen MT" pitchFamily="34" charset="0"/>
              </a:rPr>
              <a:t>&amp; Implicit access</a:t>
            </a:r>
          </a:p>
        </p:txBody>
      </p:sp>
    </p:spTree>
    <p:extLst>
      <p:ext uri="{BB962C8B-B14F-4D97-AF65-F5344CB8AC3E}">
        <p14:creationId xmlns:p14="http://schemas.microsoft.com/office/powerpoint/2010/main" xmlns="" val="228757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2500"/>
                                  </p:stCondLst>
                                  <p:childTnLst>
                                    <p:set>
                                      <p:cBhvr>
                                        <p:cTn id="13" dur="1" fill="hold">
                                          <p:stCondLst>
                                            <p:cond delay="0"/>
                                          </p:stCondLst>
                                        </p:cTn>
                                        <p:tgtEl>
                                          <p:spTgt spid="1025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10247" grpId="0"/>
      <p:bldP spid="10249" grpId="0"/>
      <p:bldP spid="102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a:xfrm>
            <a:off x="1619250" y="476250"/>
            <a:ext cx="7129463" cy="1143000"/>
          </a:xfrm>
        </p:spPr>
        <p:txBody>
          <a:bodyPr/>
          <a:lstStyle/>
          <a:p>
            <a:r>
              <a:rPr lang="fr-FR" smtClean="0">
                <a:solidFill>
                  <a:srgbClr val="7F7F7F"/>
                </a:solidFill>
              </a:rPr>
              <a:t>Content</a:t>
            </a:r>
          </a:p>
        </p:txBody>
      </p:sp>
      <p:sp>
        <p:nvSpPr>
          <p:cNvPr id="27650" name="Espace réservé du contenu 2"/>
          <p:cNvSpPr>
            <a:spLocks noGrp="1"/>
          </p:cNvSpPr>
          <p:nvPr>
            <p:ph sz="half" idx="1"/>
          </p:nvPr>
        </p:nvSpPr>
        <p:spPr>
          <a:xfrm>
            <a:off x="755650" y="1773238"/>
            <a:ext cx="7056438" cy="4114800"/>
          </a:xfrm>
        </p:spPr>
        <p:txBody>
          <a:bodyPr/>
          <a:lstStyle/>
          <a:p>
            <a:pPr marL="533400" indent="-533400">
              <a:buFontTx/>
              <a:buAutoNum type="arabicPeriod"/>
            </a:pPr>
            <a:r>
              <a:rPr lang="en-US" sz="1600" b="1" dirty="0" smtClean="0"/>
              <a:t>Introduction</a:t>
            </a:r>
          </a:p>
          <a:p>
            <a:pPr marL="993775" lvl="1" indent="-457200">
              <a:buFontTx/>
              <a:buAutoNum type="alphaLcPeriod"/>
            </a:pPr>
            <a:r>
              <a:rPr lang="en-US" sz="1400" b="1" dirty="0" smtClean="0"/>
              <a:t>Objective</a:t>
            </a:r>
          </a:p>
          <a:p>
            <a:pPr marL="993775" lvl="1" indent="-457200">
              <a:buFontTx/>
              <a:buAutoNum type="alphaLcPeriod"/>
            </a:pPr>
            <a:r>
              <a:rPr lang="en-US" sz="1400" b="1" dirty="0" smtClean="0"/>
              <a:t>Terminology</a:t>
            </a:r>
          </a:p>
          <a:p>
            <a:pPr marL="993775" lvl="1" indent="-457200">
              <a:buFontTx/>
              <a:buAutoNum type="alphaLcPeriod"/>
            </a:pPr>
            <a:r>
              <a:rPr lang="en-US" sz="1400" b="1" dirty="0" smtClean="0"/>
              <a:t>Ranking vs. Pricing</a:t>
            </a:r>
          </a:p>
          <a:p>
            <a:pPr marL="993775" lvl="1" indent="-457200">
              <a:buFontTx/>
              <a:buAutoNum type="alphaLcPeriod"/>
            </a:pPr>
            <a:r>
              <a:rPr lang="en-US" sz="1400" b="1" dirty="0" smtClean="0"/>
              <a:t>Legal background</a:t>
            </a:r>
          </a:p>
          <a:p>
            <a:pPr marL="533400" indent="-533400">
              <a:buFontTx/>
              <a:buAutoNum type="arabicPeriod"/>
            </a:pPr>
            <a:endParaRPr lang="en-US" sz="1600" b="1" dirty="0" smtClean="0">
              <a:solidFill>
                <a:schemeClr val="bg2"/>
              </a:solidFill>
            </a:endParaRPr>
          </a:p>
          <a:p>
            <a:pPr marL="533400" indent="-533400">
              <a:buFontTx/>
              <a:buAutoNum type="arabicPeriod"/>
            </a:pPr>
            <a:r>
              <a:rPr lang="en-US" sz="1600" b="1" dirty="0" smtClean="0">
                <a:solidFill>
                  <a:schemeClr val="bg2"/>
                </a:solidFill>
              </a:rPr>
              <a:t>Ranking</a:t>
            </a:r>
          </a:p>
          <a:p>
            <a:pPr marL="993775" lvl="1" indent="-457200">
              <a:buFontTx/>
              <a:buAutoNum type="alphaLcPeriod"/>
            </a:pPr>
            <a:r>
              <a:rPr lang="en-GB" sz="1400" b="1" i="1" dirty="0" smtClean="0">
                <a:solidFill>
                  <a:schemeClr val="bg2"/>
                </a:solidFill>
              </a:rPr>
              <a:t>Allocation principles</a:t>
            </a:r>
          </a:p>
          <a:p>
            <a:pPr marL="993775" lvl="1" indent="-457200">
              <a:buFontTx/>
              <a:buAutoNum type="alphaLcPeriod"/>
            </a:pPr>
            <a:r>
              <a:rPr lang="en-GB" sz="1400" b="1" i="1" dirty="0" smtClean="0">
                <a:solidFill>
                  <a:schemeClr val="bg2"/>
                </a:solidFill>
              </a:rPr>
              <a:t>Implicit access (SOB)</a:t>
            </a:r>
          </a:p>
          <a:p>
            <a:pPr marL="993775" lvl="1" indent="-457200">
              <a:buFontTx/>
              <a:buAutoNum type="alphaLcPeriod"/>
            </a:pPr>
            <a:r>
              <a:rPr lang="en-GB" sz="1400" b="1" i="1" dirty="0" smtClean="0">
                <a:solidFill>
                  <a:schemeClr val="bg2"/>
                </a:solidFill>
              </a:rPr>
              <a:t>Summary</a:t>
            </a:r>
          </a:p>
          <a:p>
            <a:pPr marL="993775" lvl="1" indent="-457200">
              <a:buFontTx/>
              <a:buAutoNum type="alphaLcPeriod"/>
            </a:pPr>
            <a:endParaRPr lang="en-US" sz="1600" b="1" dirty="0" smtClean="0">
              <a:solidFill>
                <a:schemeClr val="bg2"/>
              </a:solidFill>
            </a:endParaRPr>
          </a:p>
          <a:p>
            <a:pPr marL="533400" indent="-533400">
              <a:buFontTx/>
              <a:buAutoNum type="arabicPeriod"/>
            </a:pPr>
            <a:r>
              <a:rPr lang="en-US" sz="1600" b="1" dirty="0" smtClean="0">
                <a:solidFill>
                  <a:schemeClr val="bg2"/>
                </a:solidFill>
              </a:rPr>
              <a:t>Pricing of Capacity</a:t>
            </a:r>
          </a:p>
          <a:p>
            <a:pPr marL="533400" indent="-533400">
              <a:buFontTx/>
              <a:buAutoNum type="arabicPeriod"/>
            </a:pPr>
            <a:endParaRPr lang="en-US" sz="1600" b="1" dirty="0" smtClean="0">
              <a:solidFill>
                <a:schemeClr val="bg2"/>
              </a:solidFill>
            </a:endParaRPr>
          </a:p>
          <a:p>
            <a:pPr marL="533400" indent="-533400"/>
            <a:r>
              <a:rPr lang="en-US" sz="1600" b="1" dirty="0" smtClean="0">
                <a:solidFill>
                  <a:schemeClr val="bg2"/>
                </a:solidFill>
              </a:rPr>
              <a:t>Appendix</a:t>
            </a:r>
          </a:p>
        </p:txBody>
      </p:sp>
    </p:spTree>
    <p:extLst>
      <p:ext uri="{BB962C8B-B14F-4D97-AF65-F5344CB8AC3E}">
        <p14:creationId xmlns:p14="http://schemas.microsoft.com/office/powerpoint/2010/main" xmlns="" val="281002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body" idx="4294967295"/>
          </p:nvPr>
        </p:nvSpPr>
        <p:spPr>
          <a:xfrm>
            <a:off x="179388" y="1700213"/>
            <a:ext cx="8675687" cy="4808537"/>
          </a:xfrm>
        </p:spPr>
        <p:txBody>
          <a:bodyPr/>
          <a:lstStyle/>
          <a:p>
            <a:pPr>
              <a:lnSpc>
                <a:spcPct val="90000"/>
              </a:lnSpc>
            </a:pPr>
            <a:r>
              <a:rPr lang="en-US" sz="1800" dirty="0" smtClean="0">
                <a:solidFill>
                  <a:schemeClr val="accent4">
                    <a:lumMod val="95000"/>
                    <a:lumOff val="5000"/>
                  </a:schemeClr>
                </a:solidFill>
                <a:latin typeface="Tw Cen MT" pitchFamily="34" charset="0"/>
              </a:rPr>
              <a:t>The objectives of this set of slide is to describe the areas where capacity has a value, and to list how this value should be reflected in the IDXB solution</a:t>
            </a:r>
          </a:p>
          <a:p>
            <a:pPr>
              <a:lnSpc>
                <a:spcPct val="90000"/>
              </a:lnSpc>
            </a:pPr>
            <a:endParaRPr lang="en-US" sz="1800" dirty="0" smtClean="0">
              <a:solidFill>
                <a:schemeClr val="accent4">
                  <a:lumMod val="95000"/>
                  <a:lumOff val="5000"/>
                </a:schemeClr>
              </a:solidFill>
              <a:latin typeface="Tw Cen MT" pitchFamily="34" charset="0"/>
            </a:endParaRPr>
          </a:p>
          <a:p>
            <a:pPr>
              <a:lnSpc>
                <a:spcPct val="90000"/>
              </a:lnSpc>
            </a:pPr>
            <a:r>
              <a:rPr lang="en-US" sz="1800" dirty="0" smtClean="0">
                <a:solidFill>
                  <a:schemeClr val="accent4">
                    <a:lumMod val="95000"/>
                    <a:lumOff val="5000"/>
                  </a:schemeClr>
                </a:solidFill>
                <a:latin typeface="Tw Cen MT" pitchFamily="34" charset="0"/>
              </a:rPr>
              <a:t>Further the slides shall </a:t>
            </a:r>
            <a:r>
              <a:rPr lang="en-US" sz="1800" dirty="0">
                <a:solidFill>
                  <a:schemeClr val="accent4">
                    <a:lumMod val="95000"/>
                    <a:lumOff val="5000"/>
                  </a:schemeClr>
                </a:solidFill>
                <a:latin typeface="Tw Cen MT" pitchFamily="34" charset="0"/>
              </a:rPr>
              <a:t>demonstrate that TSOs are making </a:t>
            </a:r>
            <a:r>
              <a:rPr lang="en-US" sz="1800" b="1" dirty="0">
                <a:solidFill>
                  <a:schemeClr val="accent4">
                    <a:lumMod val="95000"/>
                    <a:lumOff val="5000"/>
                  </a:schemeClr>
                </a:solidFill>
                <a:latin typeface="Tw Cen MT" pitchFamily="34" charset="0"/>
              </a:rPr>
              <a:t>a clear distinction between Ranking </a:t>
            </a:r>
            <a:r>
              <a:rPr lang="en-US" sz="1800" dirty="0">
                <a:solidFill>
                  <a:schemeClr val="accent4">
                    <a:lumMod val="95000"/>
                    <a:lumOff val="5000"/>
                  </a:schemeClr>
                </a:solidFill>
                <a:latin typeface="Tw Cen MT" pitchFamily="34" charset="0"/>
              </a:rPr>
              <a:t>(mechanism to meet an efficient allocation of capacity) </a:t>
            </a:r>
            <a:r>
              <a:rPr lang="en-US" sz="1800" b="1" dirty="0">
                <a:solidFill>
                  <a:schemeClr val="accent4">
                    <a:lumMod val="95000"/>
                    <a:lumOff val="5000"/>
                  </a:schemeClr>
                </a:solidFill>
                <a:latin typeface="Tw Cen MT" pitchFamily="34" charset="0"/>
              </a:rPr>
              <a:t>and Pricing </a:t>
            </a:r>
            <a:r>
              <a:rPr lang="en-US" sz="1800" dirty="0">
                <a:solidFill>
                  <a:schemeClr val="accent4">
                    <a:lumMod val="95000"/>
                    <a:lumOff val="5000"/>
                  </a:schemeClr>
                </a:solidFill>
                <a:latin typeface="Tw Cen MT" pitchFamily="34" charset="0"/>
              </a:rPr>
              <a:t>(mechanism to generate </a:t>
            </a:r>
            <a:r>
              <a:rPr lang="en-US" sz="1800" dirty="0" smtClean="0">
                <a:solidFill>
                  <a:schemeClr val="accent4">
                    <a:lumMod val="95000"/>
                    <a:lumOff val="5000"/>
                  </a:schemeClr>
                </a:solidFill>
                <a:latin typeface="Tw Cen MT" pitchFamily="34" charset="0"/>
              </a:rPr>
              <a:t>revenues </a:t>
            </a:r>
            <a:r>
              <a:rPr lang="en-US" sz="1800" dirty="0">
                <a:solidFill>
                  <a:schemeClr val="accent4">
                    <a:lumMod val="95000"/>
                    <a:lumOff val="5000"/>
                  </a:schemeClr>
                </a:solidFill>
                <a:latin typeface="Tw Cen MT" pitchFamily="34" charset="0"/>
              </a:rPr>
              <a:t>when network congestion)</a:t>
            </a:r>
            <a:endParaRPr lang="en-US" sz="1800" dirty="0" smtClean="0">
              <a:solidFill>
                <a:schemeClr val="accent4">
                  <a:lumMod val="95000"/>
                  <a:lumOff val="5000"/>
                </a:schemeClr>
              </a:solidFill>
              <a:latin typeface="Tw Cen MT" pitchFamily="34" charset="0"/>
            </a:endParaRPr>
          </a:p>
          <a:p>
            <a:pPr>
              <a:lnSpc>
                <a:spcPct val="90000"/>
              </a:lnSpc>
            </a:pPr>
            <a:endParaRPr lang="en-US" sz="1800" dirty="0" smtClean="0">
              <a:solidFill>
                <a:schemeClr val="accent4">
                  <a:lumMod val="95000"/>
                  <a:lumOff val="5000"/>
                </a:schemeClr>
              </a:solidFill>
              <a:latin typeface="Tw Cen MT" pitchFamily="34" charset="0"/>
            </a:endParaRPr>
          </a:p>
          <a:p>
            <a:pPr>
              <a:lnSpc>
                <a:spcPct val="90000"/>
              </a:lnSpc>
            </a:pPr>
            <a:r>
              <a:rPr lang="en-US" sz="1800" dirty="0" smtClean="0">
                <a:solidFill>
                  <a:schemeClr val="accent4">
                    <a:lumMod val="95000"/>
                    <a:lumOff val="5000"/>
                  </a:schemeClr>
                </a:solidFill>
                <a:latin typeface="Tw Cen MT" pitchFamily="34" charset="0"/>
              </a:rPr>
              <a:t>Ranking and Pricing of intraday capacity should be assessed against some main, non exhaustive </a:t>
            </a:r>
            <a:r>
              <a:rPr lang="en-US" sz="1800" b="1" dirty="0" smtClean="0">
                <a:solidFill>
                  <a:schemeClr val="accent4">
                    <a:lumMod val="95000"/>
                    <a:lumOff val="5000"/>
                  </a:schemeClr>
                </a:solidFill>
                <a:latin typeface="Tw Cen MT" pitchFamily="34" charset="0"/>
              </a:rPr>
              <a:t>criteria</a:t>
            </a:r>
            <a:r>
              <a:rPr lang="en-US" sz="1800" dirty="0" smtClean="0">
                <a:solidFill>
                  <a:schemeClr val="accent4">
                    <a:lumMod val="95000"/>
                    <a:lumOff val="5000"/>
                  </a:schemeClr>
                </a:solidFill>
                <a:latin typeface="Tw Cen MT" pitchFamily="34" charset="0"/>
              </a:rPr>
              <a:t> such as:</a:t>
            </a:r>
          </a:p>
          <a:p>
            <a:pPr lvl="1">
              <a:lnSpc>
                <a:spcPct val="90000"/>
              </a:lnSpc>
            </a:pPr>
            <a:r>
              <a:rPr lang="en-US" sz="1400" u="sng" dirty="0" smtClean="0">
                <a:solidFill>
                  <a:schemeClr val="accent4">
                    <a:lumMod val="95000"/>
                    <a:lumOff val="5000"/>
                  </a:schemeClr>
                </a:solidFill>
                <a:latin typeface="Tw Cen MT" pitchFamily="34" charset="0"/>
              </a:rPr>
              <a:t>Short term</a:t>
            </a:r>
            <a:r>
              <a:rPr lang="en-US" sz="1400" dirty="0" smtClean="0">
                <a:solidFill>
                  <a:schemeClr val="accent4">
                    <a:lumMod val="95000"/>
                    <a:lumOff val="5000"/>
                  </a:schemeClr>
                </a:solidFill>
                <a:latin typeface="Tw Cen MT" pitchFamily="34" charset="0"/>
              </a:rPr>
              <a:t>: allocate capacity efficiently in a market-based manner, ensuring that </a:t>
            </a:r>
            <a:r>
              <a:rPr lang="en-US" sz="1400" b="1" dirty="0" smtClean="0">
                <a:solidFill>
                  <a:schemeClr val="accent4">
                    <a:lumMod val="95000"/>
                    <a:lumOff val="5000"/>
                  </a:schemeClr>
                </a:solidFill>
                <a:latin typeface="Tw Cen MT" pitchFamily="34" charset="0"/>
              </a:rPr>
              <a:t>capacity is allocated to who is valuing the capacity the most</a:t>
            </a:r>
          </a:p>
          <a:p>
            <a:pPr lvl="1">
              <a:lnSpc>
                <a:spcPct val="90000"/>
              </a:lnSpc>
            </a:pPr>
            <a:r>
              <a:rPr lang="en-US" sz="1400" u="sng" dirty="0" smtClean="0">
                <a:solidFill>
                  <a:schemeClr val="accent4">
                    <a:lumMod val="95000"/>
                    <a:lumOff val="5000"/>
                  </a:schemeClr>
                </a:solidFill>
                <a:latin typeface="Tw Cen MT" pitchFamily="34" charset="0"/>
              </a:rPr>
              <a:t>Mid term</a:t>
            </a:r>
            <a:r>
              <a:rPr lang="en-US" sz="1400" dirty="0" smtClean="0">
                <a:solidFill>
                  <a:schemeClr val="accent4">
                    <a:lumMod val="95000"/>
                    <a:lumOff val="5000"/>
                  </a:schemeClr>
                </a:solidFill>
                <a:latin typeface="Tw Cen MT" pitchFamily="34" charset="0"/>
              </a:rPr>
              <a:t>: ensure </a:t>
            </a:r>
            <a:r>
              <a:rPr lang="en-US" sz="1400" b="1" dirty="0" smtClean="0">
                <a:solidFill>
                  <a:schemeClr val="accent4">
                    <a:lumMod val="95000"/>
                    <a:lumOff val="5000"/>
                  </a:schemeClr>
                </a:solidFill>
                <a:latin typeface="Tw Cen MT" pitchFamily="34" charset="0"/>
              </a:rPr>
              <a:t>consistency between the different timeframes </a:t>
            </a:r>
            <a:r>
              <a:rPr lang="en-US" sz="1400" dirty="0" smtClean="0">
                <a:solidFill>
                  <a:schemeClr val="accent4">
                    <a:lumMod val="95000"/>
                    <a:lumOff val="5000"/>
                  </a:schemeClr>
                </a:solidFill>
                <a:latin typeface="Tw Cen MT" pitchFamily="34" charset="0"/>
              </a:rPr>
              <a:t>such as day-ahead (notably in order to run an orderly market and avoid liquidity leakages due to incoherencies in the different timeframes)</a:t>
            </a:r>
          </a:p>
          <a:p>
            <a:pPr lvl="1">
              <a:lnSpc>
                <a:spcPct val="90000"/>
              </a:lnSpc>
            </a:pPr>
            <a:r>
              <a:rPr lang="en-US" sz="1400" u="sng" dirty="0" smtClean="0">
                <a:solidFill>
                  <a:schemeClr val="accent4">
                    <a:lumMod val="95000"/>
                    <a:lumOff val="5000"/>
                  </a:schemeClr>
                </a:solidFill>
                <a:latin typeface="Tw Cen MT" pitchFamily="34" charset="0"/>
              </a:rPr>
              <a:t>Long term</a:t>
            </a:r>
            <a:r>
              <a:rPr lang="en-US" sz="1400" dirty="0" smtClean="0">
                <a:solidFill>
                  <a:schemeClr val="accent4">
                    <a:lumMod val="95000"/>
                    <a:lumOff val="5000"/>
                  </a:schemeClr>
                </a:solidFill>
                <a:latin typeface="Tw Cen MT" pitchFamily="34" charset="0"/>
              </a:rPr>
              <a:t>: provide the right </a:t>
            </a:r>
            <a:r>
              <a:rPr lang="en-US" sz="1400" b="1" dirty="0" smtClean="0">
                <a:solidFill>
                  <a:schemeClr val="accent4">
                    <a:lumMod val="95000"/>
                    <a:lumOff val="5000"/>
                  </a:schemeClr>
                </a:solidFill>
                <a:latin typeface="Tw Cen MT" pitchFamily="34" charset="0"/>
              </a:rPr>
              <a:t>investments incentives </a:t>
            </a:r>
            <a:r>
              <a:rPr lang="en-US" sz="1400" dirty="0" smtClean="0">
                <a:solidFill>
                  <a:schemeClr val="accent4">
                    <a:lumMod val="95000"/>
                    <a:lumOff val="5000"/>
                  </a:schemeClr>
                </a:solidFill>
                <a:latin typeface="Tw Cen MT" pitchFamily="34" charset="0"/>
              </a:rPr>
              <a:t>in terms of generation, consumption and capacity </a:t>
            </a:r>
          </a:p>
          <a:p>
            <a:pPr lvl="1">
              <a:lnSpc>
                <a:spcPct val="90000"/>
              </a:lnSpc>
            </a:pPr>
            <a:r>
              <a:rPr lang="en-US" sz="1400" dirty="0" smtClean="0">
                <a:solidFill>
                  <a:schemeClr val="accent4">
                    <a:lumMod val="95000"/>
                    <a:lumOff val="5000"/>
                  </a:schemeClr>
                </a:solidFill>
                <a:latin typeface="Tw Cen MT" pitchFamily="34" charset="0"/>
              </a:rPr>
              <a:t>Ensure that the maximum of capacity is allocated in the </a:t>
            </a:r>
            <a:r>
              <a:rPr lang="en-US" sz="1400" b="1" dirty="0" smtClean="0">
                <a:solidFill>
                  <a:schemeClr val="accent4">
                    <a:lumMod val="95000"/>
                    <a:lumOff val="5000"/>
                  </a:schemeClr>
                </a:solidFill>
                <a:latin typeface="Tw Cen MT" pitchFamily="34" charset="0"/>
              </a:rPr>
              <a:t>most efficient and least costly manner</a:t>
            </a:r>
            <a:r>
              <a:rPr lang="en-US" sz="1400" dirty="0" smtClean="0">
                <a:solidFill>
                  <a:schemeClr val="accent4">
                    <a:lumMod val="95000"/>
                    <a:lumOff val="5000"/>
                  </a:schemeClr>
                </a:solidFill>
                <a:latin typeface="Tw Cen MT" pitchFamily="34" charset="0"/>
              </a:rPr>
              <a:t>, while guaranteeing a certain level of </a:t>
            </a:r>
            <a:r>
              <a:rPr lang="en-US" sz="1400" b="1" dirty="0" smtClean="0">
                <a:solidFill>
                  <a:schemeClr val="accent4">
                    <a:lumMod val="95000"/>
                    <a:lumOff val="5000"/>
                  </a:schemeClr>
                </a:solidFill>
                <a:latin typeface="Tw Cen MT" pitchFamily="34" charset="0"/>
              </a:rPr>
              <a:t>security of supply</a:t>
            </a:r>
          </a:p>
          <a:p>
            <a:pPr lvl="1">
              <a:lnSpc>
                <a:spcPct val="90000"/>
              </a:lnSpc>
            </a:pPr>
            <a:r>
              <a:rPr lang="en-US" sz="1400" dirty="0" smtClean="0">
                <a:solidFill>
                  <a:schemeClr val="accent4">
                    <a:lumMod val="95000"/>
                    <a:lumOff val="5000"/>
                  </a:schemeClr>
                </a:solidFill>
                <a:latin typeface="Tw Cen MT" pitchFamily="34" charset="0"/>
              </a:rPr>
              <a:t>Ensure </a:t>
            </a:r>
            <a:r>
              <a:rPr lang="en-US" sz="1400" b="1" dirty="0" smtClean="0">
                <a:solidFill>
                  <a:schemeClr val="accent4">
                    <a:lumMod val="95000"/>
                    <a:lumOff val="5000"/>
                  </a:schemeClr>
                </a:solidFill>
                <a:latin typeface="Tw Cen MT" pitchFamily="34" charset="0"/>
              </a:rPr>
              <a:t>compatibility</a:t>
            </a:r>
            <a:r>
              <a:rPr lang="en-US" sz="1400" dirty="0" smtClean="0">
                <a:solidFill>
                  <a:schemeClr val="accent4">
                    <a:lumMod val="95000"/>
                    <a:lumOff val="5000"/>
                  </a:schemeClr>
                </a:solidFill>
                <a:latin typeface="Tw Cen MT" pitchFamily="34" charset="0"/>
              </a:rPr>
              <a:t> with the general IDXB solution based on a continuous implicit allocation scheme in terms of e.g. performance</a:t>
            </a:r>
            <a:endParaRPr lang="en-US" sz="1400" dirty="0">
              <a:solidFill>
                <a:schemeClr val="accent4">
                  <a:lumMod val="95000"/>
                  <a:lumOff val="5000"/>
                </a:schemeClr>
              </a:solidFill>
              <a:latin typeface="Tw Cen MT" pitchFamily="34" charset="0"/>
            </a:endParaRPr>
          </a:p>
          <a:p>
            <a:pPr lvl="1">
              <a:lnSpc>
                <a:spcPct val="90000"/>
              </a:lnSpc>
            </a:pPr>
            <a:r>
              <a:rPr lang="en-US" sz="1400" dirty="0" smtClean="0">
                <a:solidFill>
                  <a:schemeClr val="accent4">
                    <a:lumMod val="95000"/>
                    <a:lumOff val="5000"/>
                  </a:schemeClr>
                </a:solidFill>
                <a:latin typeface="Tw Cen MT" pitchFamily="34" charset="0"/>
              </a:rPr>
              <a:t>Ensure the </a:t>
            </a:r>
            <a:r>
              <a:rPr lang="en-US" sz="1400" b="1" dirty="0" smtClean="0">
                <a:solidFill>
                  <a:schemeClr val="accent4">
                    <a:lumMod val="95000"/>
                    <a:lumOff val="5000"/>
                  </a:schemeClr>
                </a:solidFill>
                <a:latin typeface="Tw Cen MT" pitchFamily="34" charset="0"/>
              </a:rPr>
              <a:t>operational feasibility </a:t>
            </a:r>
            <a:r>
              <a:rPr lang="en-US" sz="1400" dirty="0" smtClean="0">
                <a:solidFill>
                  <a:schemeClr val="accent4">
                    <a:lumMod val="95000"/>
                    <a:lumOff val="5000"/>
                  </a:schemeClr>
                </a:solidFill>
                <a:latin typeface="Tw Cen MT" pitchFamily="34" charset="0"/>
              </a:rPr>
              <a:t>of the implementation, and the proportional cost of the mechanism with regards to the economic benefits expected</a:t>
            </a:r>
          </a:p>
        </p:txBody>
      </p:sp>
      <p:sp>
        <p:nvSpPr>
          <p:cNvPr id="14339"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defRPr/>
            </a:pPr>
            <a:r>
              <a:rPr lang="en-US" sz="3200" b="1" dirty="0">
                <a:solidFill>
                  <a:srgbClr val="7F7F7F"/>
                </a:solidFill>
                <a:latin typeface="Tw Cen MT" pitchFamily="34" charset="0"/>
              </a:rPr>
              <a:t>1. Introduction</a:t>
            </a:r>
          </a:p>
          <a:p>
            <a:pPr eaLnBrk="0" hangingPunct="0">
              <a:defRPr/>
            </a:pPr>
            <a:r>
              <a:rPr lang="en-US" sz="2400" i="1" dirty="0" smtClean="0">
                <a:solidFill>
                  <a:schemeClr val="bg2"/>
                </a:solidFill>
                <a:latin typeface="Tw Cen MT" pitchFamily="34" charset="0"/>
                <a:ea typeface="+mj-ea"/>
                <a:cs typeface="+mj-cs"/>
              </a:rPr>
              <a:t>1. a Objectives</a:t>
            </a:r>
            <a:endParaRPr lang="fr-FR" sz="2400" i="1" dirty="0">
              <a:solidFill>
                <a:schemeClr val="bg2"/>
              </a:solidFill>
              <a:latin typeface="Tw Cen MT" pitchFamily="34" charset="0"/>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body" idx="4294967295"/>
          </p:nvPr>
        </p:nvSpPr>
        <p:spPr>
          <a:xfrm>
            <a:off x="468313" y="1844675"/>
            <a:ext cx="8229600" cy="4706938"/>
          </a:xfrm>
        </p:spPr>
        <p:txBody>
          <a:bodyPr/>
          <a:lstStyle/>
          <a:p>
            <a:r>
              <a:rPr lang="en-US" sz="1800" b="1" dirty="0" smtClean="0">
                <a:solidFill>
                  <a:schemeClr val="accent4">
                    <a:lumMod val="95000"/>
                    <a:lumOff val="5000"/>
                  </a:schemeClr>
                </a:solidFill>
                <a:latin typeface="Tw Cen MT" pitchFamily="34" charset="0"/>
              </a:rPr>
              <a:t>Aggressor</a:t>
            </a:r>
          </a:p>
          <a:p>
            <a:pPr lvl="1"/>
            <a:r>
              <a:rPr lang="en-US" sz="1600" dirty="0" smtClean="0">
                <a:solidFill>
                  <a:schemeClr val="accent4">
                    <a:lumMod val="95000"/>
                    <a:lumOff val="5000"/>
                  </a:schemeClr>
                </a:solidFill>
                <a:latin typeface="Tw Cen MT" pitchFamily="34" charset="0"/>
              </a:rPr>
              <a:t>In continuous market under paid-as-bid scheme, the participant who performed the last action on the platform which triggered a deal is called the aggressor</a:t>
            </a:r>
          </a:p>
          <a:p>
            <a:pPr lvl="1"/>
            <a:endParaRPr lang="en-US" sz="1600" dirty="0" smtClean="0">
              <a:solidFill>
                <a:schemeClr val="accent4">
                  <a:lumMod val="95000"/>
                  <a:lumOff val="5000"/>
                </a:schemeClr>
              </a:solidFill>
              <a:latin typeface="Tw Cen MT" pitchFamily="34" charset="0"/>
            </a:endParaRPr>
          </a:p>
          <a:p>
            <a:r>
              <a:rPr lang="en-US" sz="1800" b="1" dirty="0" smtClean="0">
                <a:solidFill>
                  <a:schemeClr val="accent4">
                    <a:lumMod val="95000"/>
                    <a:lumOff val="5000"/>
                  </a:schemeClr>
                </a:solidFill>
                <a:latin typeface="Tw Cen MT" pitchFamily="34" charset="0"/>
              </a:rPr>
              <a:t>Economic surplus (in terms of welfare)</a:t>
            </a:r>
            <a:endParaRPr lang="en-US" sz="1800" dirty="0" smtClean="0">
              <a:solidFill>
                <a:schemeClr val="accent4">
                  <a:lumMod val="95000"/>
                  <a:lumOff val="5000"/>
                </a:schemeClr>
              </a:solidFill>
              <a:latin typeface="Tw Cen MT" pitchFamily="34" charset="0"/>
            </a:endParaRPr>
          </a:p>
          <a:p>
            <a:pPr lvl="1"/>
            <a:r>
              <a:rPr lang="en-US" sz="1600" dirty="0" smtClean="0">
                <a:solidFill>
                  <a:schemeClr val="accent4">
                    <a:lumMod val="95000"/>
                    <a:lumOff val="5000"/>
                  </a:schemeClr>
                </a:solidFill>
                <a:latin typeface="Tw Cen MT" pitchFamily="34" charset="0"/>
              </a:rPr>
              <a:t>In continuous market under paid-as-bid scheme, the remaining money of a deal after all matched orders are paid the price of the bids is called the surplus. </a:t>
            </a:r>
          </a:p>
          <a:p>
            <a:pPr lvl="1"/>
            <a:r>
              <a:rPr lang="en-US" sz="1600" dirty="0" smtClean="0">
                <a:solidFill>
                  <a:schemeClr val="accent4">
                    <a:lumMod val="95000"/>
                    <a:lumOff val="5000"/>
                  </a:schemeClr>
                </a:solidFill>
                <a:latin typeface="Tw Cen MT" pitchFamily="34" charset="0"/>
              </a:rPr>
              <a:t>The surplus - which is by construction non-negative (otherwise there is no deal) - is allocated to the aggressor</a:t>
            </a:r>
          </a:p>
          <a:p>
            <a:pPr lvl="1"/>
            <a:endParaRPr lang="en-US" sz="1600" dirty="0" smtClean="0">
              <a:solidFill>
                <a:schemeClr val="accent4">
                  <a:lumMod val="95000"/>
                  <a:lumOff val="5000"/>
                </a:schemeClr>
              </a:solidFill>
              <a:latin typeface="Tw Cen MT" pitchFamily="34" charset="0"/>
            </a:endParaRPr>
          </a:p>
          <a:p>
            <a:r>
              <a:rPr lang="en-US" sz="1800" b="1" dirty="0">
                <a:solidFill>
                  <a:schemeClr val="accent4">
                    <a:lumMod val="95000"/>
                    <a:lumOff val="5000"/>
                  </a:schemeClr>
                </a:solidFill>
                <a:latin typeface="Tw Cen MT" pitchFamily="34" charset="0"/>
              </a:rPr>
              <a:t>Intraday network congestion problem</a:t>
            </a:r>
          </a:p>
          <a:p>
            <a:pPr lvl="1"/>
            <a:r>
              <a:rPr lang="en-US" sz="1600" dirty="0" smtClean="0">
                <a:solidFill>
                  <a:schemeClr val="accent4">
                    <a:lumMod val="95000"/>
                    <a:lumOff val="5000"/>
                  </a:schemeClr>
                </a:solidFill>
                <a:latin typeface="Tw Cen MT" pitchFamily="34" charset="0"/>
              </a:rPr>
              <a:t>Situation where there is more demand for transmission capacity than available</a:t>
            </a:r>
          </a:p>
          <a:p>
            <a:pPr lvl="1"/>
            <a:endParaRPr lang="en-US" sz="1600" dirty="0" smtClean="0">
              <a:solidFill>
                <a:schemeClr val="accent4">
                  <a:lumMod val="95000"/>
                  <a:lumOff val="5000"/>
                </a:schemeClr>
              </a:solidFill>
              <a:latin typeface="Tw Cen MT" pitchFamily="34" charset="0"/>
            </a:endParaRPr>
          </a:p>
          <a:p>
            <a:r>
              <a:rPr lang="en-US" sz="1800" b="1" dirty="0" smtClean="0">
                <a:solidFill>
                  <a:schemeClr val="accent4">
                    <a:lumMod val="95000"/>
                    <a:lumOff val="5000"/>
                  </a:schemeClr>
                </a:solidFill>
                <a:latin typeface="Tw Cen MT" pitchFamily="34" charset="0"/>
              </a:rPr>
              <a:t>Congestion income</a:t>
            </a:r>
          </a:p>
          <a:p>
            <a:pPr lvl="1"/>
            <a:r>
              <a:rPr lang="en-US" sz="1600" dirty="0" smtClean="0">
                <a:solidFill>
                  <a:schemeClr val="accent4">
                    <a:lumMod val="95000"/>
                    <a:lumOff val="5000"/>
                  </a:schemeClr>
                </a:solidFill>
                <a:latin typeface="Tw Cen MT" pitchFamily="34" charset="0"/>
              </a:rPr>
              <a:t>In the specific context of IDXB, the surplus generated by matching orders at their bid price following an increase of the available capacity is called the congestion income. At this stage</a:t>
            </a:r>
          </a:p>
        </p:txBody>
      </p:sp>
      <p:sp>
        <p:nvSpPr>
          <p:cNvPr id="15363" name="Titre 1"/>
          <p:cNvSpPr>
            <a:spLocks/>
          </p:cNvSpPr>
          <p:nvPr/>
        </p:nvSpPr>
        <p:spPr bwMode="auto">
          <a:xfrm>
            <a:off x="1619250" y="476250"/>
            <a:ext cx="7129463" cy="1143000"/>
          </a:xfrm>
          <a:prstGeom prst="rect">
            <a:avLst/>
          </a:prstGeom>
          <a:noFill/>
          <a:ln w="9525">
            <a:noFill/>
            <a:miter lim="800000"/>
            <a:headEnd/>
            <a:tailEnd/>
          </a:ln>
        </p:spPr>
        <p:txBody>
          <a:bodyPr anchor="b"/>
          <a:lstStyle/>
          <a:p>
            <a:pPr eaLnBrk="0" hangingPunct="0">
              <a:defRPr/>
            </a:pPr>
            <a:r>
              <a:rPr lang="en-US" sz="3200" b="1" dirty="0">
                <a:solidFill>
                  <a:srgbClr val="7F7F7F"/>
                </a:solidFill>
                <a:latin typeface="Tw Cen MT" pitchFamily="34" charset="0"/>
              </a:rPr>
              <a:t>1. Introduction</a:t>
            </a:r>
          </a:p>
          <a:p>
            <a:pPr eaLnBrk="0" hangingPunct="0">
              <a:defRPr/>
            </a:pPr>
            <a:r>
              <a:rPr lang="en-US" sz="2400" i="1" dirty="0">
                <a:solidFill>
                  <a:schemeClr val="bg2"/>
                </a:solidFill>
                <a:latin typeface="Tw Cen MT" pitchFamily="34" charset="0"/>
                <a:ea typeface="+mj-ea"/>
                <a:cs typeface="+mj-cs"/>
              </a:rPr>
              <a:t>1.b </a:t>
            </a:r>
            <a:r>
              <a:rPr lang="en-US" sz="2400" i="1" dirty="0" smtClean="0">
                <a:solidFill>
                  <a:schemeClr val="bg2"/>
                </a:solidFill>
                <a:latin typeface="Tw Cen MT" pitchFamily="34" charset="0"/>
                <a:ea typeface="+mj-ea"/>
                <a:cs typeface="+mj-cs"/>
              </a:rPr>
              <a:t>Terminology</a:t>
            </a:r>
            <a:endParaRPr lang="fr-FR" sz="2400" i="1" dirty="0">
              <a:solidFill>
                <a:schemeClr val="bg2"/>
              </a:solidFill>
              <a:latin typeface="Tw Cen MT" pitchFamily="34" charset="0"/>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idx="4294967295"/>
          </p:nvPr>
        </p:nvSpPr>
        <p:spPr>
          <a:xfrm>
            <a:off x="1619250" y="476250"/>
            <a:ext cx="7129463" cy="1143000"/>
          </a:xfrm>
        </p:spPr>
        <p:txBody>
          <a:bodyPr anchor="b"/>
          <a:lstStyle/>
          <a:p>
            <a:pPr algn="l">
              <a:defRPr/>
            </a:pPr>
            <a:r>
              <a:rPr lang="en-US" sz="3200" b="1" kern="1200" dirty="0" smtClean="0">
                <a:solidFill>
                  <a:srgbClr val="7F7F7F"/>
                </a:solidFill>
                <a:latin typeface="Tw Cen MT" pitchFamily="34" charset="0"/>
                <a:ea typeface="+mn-ea"/>
                <a:cs typeface="+mn-cs"/>
              </a:rPr>
              <a:t>1. Introduction</a:t>
            </a:r>
            <a:br>
              <a:rPr lang="en-US" sz="3200" b="1" kern="1200" dirty="0" smtClean="0">
                <a:solidFill>
                  <a:srgbClr val="7F7F7F"/>
                </a:solidFill>
                <a:latin typeface="Tw Cen MT" pitchFamily="34" charset="0"/>
                <a:ea typeface="+mn-ea"/>
                <a:cs typeface="+mn-cs"/>
              </a:rPr>
            </a:br>
            <a:r>
              <a:rPr lang="en-US" sz="2400" i="1" kern="1200" dirty="0" smtClean="0">
                <a:solidFill>
                  <a:schemeClr val="bg2"/>
                </a:solidFill>
                <a:latin typeface="Tw Cen MT" pitchFamily="34" charset="0"/>
              </a:rPr>
              <a:t>1. c. Difference </a:t>
            </a:r>
            <a:r>
              <a:rPr lang="en-US" sz="2400" i="1" kern="1200" dirty="0" smtClean="0">
                <a:solidFill>
                  <a:schemeClr val="bg2"/>
                </a:solidFill>
                <a:latin typeface="Tw Cen MT" pitchFamily="34" charset="0"/>
              </a:rPr>
              <a:t>between “Ranking” and “Pricing”</a:t>
            </a:r>
          </a:p>
        </p:txBody>
      </p:sp>
      <p:sp>
        <p:nvSpPr>
          <p:cNvPr id="35842" name="Espace réservé du contenu 2"/>
          <p:cNvSpPr>
            <a:spLocks noGrp="1"/>
          </p:cNvSpPr>
          <p:nvPr>
            <p:ph sz="half" idx="4294967295"/>
          </p:nvPr>
        </p:nvSpPr>
        <p:spPr>
          <a:xfrm>
            <a:off x="179388" y="1628775"/>
            <a:ext cx="8712200" cy="4608537"/>
          </a:xfrm>
        </p:spPr>
        <p:txBody>
          <a:bodyPr/>
          <a:lstStyle/>
          <a:p>
            <a:r>
              <a:rPr lang="en-US" sz="1600" b="1" dirty="0" smtClean="0">
                <a:latin typeface="Tw Cen MT" pitchFamily="34" charset="0"/>
              </a:rPr>
              <a:t>Ranking of capacity requests based on timestamps</a:t>
            </a:r>
            <a:r>
              <a:rPr lang="en-US" sz="1600" dirty="0" smtClean="0">
                <a:latin typeface="Tw Cen MT" pitchFamily="34" charset="0"/>
              </a:rPr>
              <a:t>, i.e. on a first-come-first-served basis.</a:t>
            </a:r>
          </a:p>
          <a:p>
            <a:pPr lvl="1">
              <a:lnSpc>
                <a:spcPct val="120000"/>
              </a:lnSpc>
            </a:pPr>
            <a:r>
              <a:rPr lang="en-US" sz="1400" dirty="0" smtClean="0">
                <a:latin typeface="Tw Cen MT" pitchFamily="34" charset="0"/>
              </a:rPr>
              <a:t>As this mechanism enables also the implicit valorization of the capacity through PXs cross-border markets – and in some cases subject to cross-border arbitrage with the OTC market –, it is today accepted as an efficient one (see Directive 714/2009, art. 2.1)</a:t>
            </a:r>
          </a:p>
          <a:p>
            <a:r>
              <a:rPr lang="en-US" sz="1600" b="1" dirty="0" smtClean="0">
                <a:latin typeface="Tw Cen MT" pitchFamily="34" charset="0"/>
              </a:rPr>
              <a:t>Ranking capacity requests based on willingness to pay</a:t>
            </a:r>
            <a:endParaRPr lang="en-US" sz="1600" dirty="0" smtClean="0">
              <a:latin typeface="Tw Cen MT" pitchFamily="34" charset="0"/>
            </a:endParaRPr>
          </a:p>
          <a:p>
            <a:pPr lvl="1">
              <a:lnSpc>
                <a:spcPct val="120000"/>
              </a:lnSpc>
            </a:pPr>
            <a:r>
              <a:rPr lang="en-US" sz="1400" dirty="0" smtClean="0">
                <a:latin typeface="Tw Cen MT" pitchFamily="34" charset="0"/>
              </a:rPr>
              <a:t>this means that capacity value - explicit (explicit price for capacity) or implicit (spread of energy orders) - is a criteria for allocated capacity. Capacity will be first allocated to the highest capacity value</a:t>
            </a:r>
          </a:p>
          <a:p>
            <a:pPr lvl="1">
              <a:lnSpc>
                <a:spcPct val="120000"/>
              </a:lnSpc>
            </a:pPr>
            <a:r>
              <a:rPr lang="en-US" sz="1400" dirty="0" smtClean="0">
                <a:latin typeface="Tw Cen MT" pitchFamily="34" charset="0"/>
              </a:rPr>
              <a:t>This criteria can be mixed with other criteria, for example a time criteria, which is the case in continuous trading with automatic matching</a:t>
            </a:r>
            <a:endParaRPr lang="en-US" sz="1400" dirty="0" smtClean="0">
              <a:solidFill>
                <a:srgbClr val="FF0000"/>
              </a:solidFill>
              <a:latin typeface="Tw Cen MT" pitchFamily="34" charset="0"/>
            </a:endParaRPr>
          </a:p>
          <a:p>
            <a:r>
              <a:rPr lang="en-US" sz="1600" b="1" dirty="0" smtClean="0">
                <a:latin typeface="Tw Cen MT" pitchFamily="34" charset="0"/>
              </a:rPr>
              <a:t>Pricing</a:t>
            </a:r>
            <a:endParaRPr lang="en-US" sz="1600" dirty="0" smtClean="0">
              <a:latin typeface="Tw Cen MT" pitchFamily="34" charset="0"/>
            </a:endParaRPr>
          </a:p>
          <a:p>
            <a:pPr lvl="1">
              <a:lnSpc>
                <a:spcPct val="120000"/>
              </a:lnSpc>
            </a:pPr>
            <a:r>
              <a:rPr lang="en-US" sz="1400" dirty="0" smtClean="0">
                <a:latin typeface="Tw Cen MT" pitchFamily="34" charset="0"/>
              </a:rPr>
              <a:t>this means that the </a:t>
            </a:r>
            <a:r>
              <a:rPr lang="en-US" sz="1400" b="1" dirty="0" smtClean="0">
                <a:latin typeface="Tw Cen MT" pitchFamily="34" charset="0"/>
              </a:rPr>
              <a:t>capacity value (or congestion rent) is extracted from an allocation</a:t>
            </a:r>
            <a:r>
              <a:rPr lang="en-US" sz="1400" dirty="0" smtClean="0">
                <a:latin typeface="Tw Cen MT" pitchFamily="34" charset="0"/>
              </a:rPr>
              <a:t>. This concept refers to the pricing mechanism for a trade or capacity</a:t>
            </a:r>
          </a:p>
          <a:p>
            <a:endParaRPr lang="en-US" sz="1200" dirty="0" smtClean="0">
              <a:latin typeface="Tw Cen MT" pitchFamily="34" charset="0"/>
            </a:endParaRPr>
          </a:p>
          <a:p>
            <a:pPr>
              <a:buFont typeface="Symbol" pitchFamily="18" charset="2"/>
              <a:buChar char="Þ"/>
            </a:pPr>
            <a:r>
              <a:rPr lang="en-US" sz="1400" dirty="0" smtClean="0">
                <a:latin typeface="Tw Cen MT" pitchFamily="34" charset="0"/>
              </a:rPr>
              <a:t>It is possible to allocate capacity based on willingness to pay (market-based) and not to extract a congestion rent (ex: pay-as-cleared in an auction)</a:t>
            </a:r>
          </a:p>
          <a:p>
            <a:pPr>
              <a:buFont typeface="Symbol" pitchFamily="18" charset="2"/>
              <a:buChar char="Þ"/>
            </a:pPr>
            <a:r>
              <a:rPr lang="en-US" sz="1400" dirty="0" smtClean="0">
                <a:latin typeface="Tw Cen MT" pitchFamily="34" charset="0"/>
              </a:rPr>
              <a:t>It is possible to extract a congestion rent and to allocate capacity on another basis than willingness to pay (ex: pay-as-bid in a pure first-come-first-served mechanism) </a:t>
            </a:r>
          </a:p>
          <a:p>
            <a:pPr>
              <a:buFont typeface="Symbol" pitchFamily="18" charset="2"/>
              <a:buChar char="Þ"/>
            </a:pPr>
            <a:endParaRPr lang="en-US" sz="1400" dirty="0" smtClean="0">
              <a:latin typeface="Tw Cen MT" pitchFamily="34" charset="0"/>
            </a:endParaRPr>
          </a:p>
          <a:p>
            <a:pPr>
              <a:buFont typeface="Symbol" pitchFamily="18" charset="2"/>
              <a:buChar char="Þ"/>
            </a:pPr>
            <a:r>
              <a:rPr lang="en-US" sz="1400" b="1" u="sng" dirty="0" smtClean="0">
                <a:latin typeface="Tw Cen MT" pitchFamily="34" charset="0"/>
              </a:rPr>
              <a:t>Ranking and Pricing are two different features that are not necessarily associated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tel 1"/>
          <p:cNvSpPr>
            <a:spLocks noGrp="1"/>
          </p:cNvSpPr>
          <p:nvPr>
            <p:ph type="title"/>
          </p:nvPr>
        </p:nvSpPr>
        <p:spPr>
          <a:xfrm>
            <a:off x="1619250" y="404813"/>
            <a:ext cx="7129463" cy="1143000"/>
          </a:xfrm>
        </p:spPr>
        <p:txBody>
          <a:bodyPr/>
          <a:lstStyle/>
          <a:p>
            <a:pPr eaLnBrk="1" hangingPunct="1"/>
            <a:r>
              <a:rPr lang="en-US" smtClean="0">
                <a:solidFill>
                  <a:srgbClr val="7F7F7F"/>
                </a:solidFill>
              </a:rPr>
              <a:t>1. Introduction</a:t>
            </a:r>
            <a:br>
              <a:rPr lang="en-US" smtClean="0">
                <a:solidFill>
                  <a:srgbClr val="7F7F7F"/>
                </a:solidFill>
              </a:rPr>
            </a:br>
            <a:r>
              <a:rPr lang="en-US" sz="2400" b="0" i="1" smtClean="0">
                <a:solidFill>
                  <a:schemeClr val="bg2"/>
                </a:solidFill>
              </a:rPr>
              <a:t>1.d </a:t>
            </a:r>
            <a:r>
              <a:rPr lang="nb-NO" sz="2400" b="0" i="1" smtClean="0">
                <a:solidFill>
                  <a:schemeClr val="bg2"/>
                </a:solidFill>
              </a:rPr>
              <a:t>Legal Background (i)</a:t>
            </a:r>
          </a:p>
        </p:txBody>
      </p:sp>
      <p:sp>
        <p:nvSpPr>
          <p:cNvPr id="18435" name="Plassholder for innhold 2"/>
          <p:cNvSpPr>
            <a:spLocks noGrp="1"/>
          </p:cNvSpPr>
          <p:nvPr>
            <p:ph sz="half" idx="1"/>
          </p:nvPr>
        </p:nvSpPr>
        <p:spPr>
          <a:xfrm>
            <a:off x="323850" y="1844675"/>
            <a:ext cx="8496300" cy="4114800"/>
          </a:xfrm>
        </p:spPr>
        <p:txBody>
          <a:bodyPr/>
          <a:lstStyle/>
          <a:p>
            <a:pPr eaLnBrk="1" hangingPunct="1">
              <a:defRPr/>
            </a:pPr>
            <a:r>
              <a:rPr lang="en-GB" sz="2000" dirty="0" smtClean="0"/>
              <a:t>The following articles of the directive 714/2009 deal with the market-based aspect of allocation</a:t>
            </a:r>
            <a:endParaRPr lang="en-GB" sz="2000" strike="sngStrike" dirty="0" smtClean="0"/>
          </a:p>
          <a:p>
            <a:pPr eaLnBrk="1" hangingPunct="1">
              <a:defRPr/>
            </a:pPr>
            <a:endParaRPr lang="en-GB" sz="2000" dirty="0" smtClean="0"/>
          </a:p>
          <a:p>
            <a:pPr lvl="1" eaLnBrk="1" hangingPunct="1">
              <a:defRPr/>
            </a:pPr>
            <a:r>
              <a:rPr lang="en-GB" sz="1600" dirty="0" smtClean="0"/>
              <a:t>Article 16.1: "Network congestion problems shall be addressed with </a:t>
            </a:r>
            <a:r>
              <a:rPr lang="en-GB" sz="1600" u="sng" dirty="0" smtClean="0"/>
              <a:t>non-discriminatory market-based solutions which give efficient economic signals to the market participants and transmission system operators involved</a:t>
            </a:r>
            <a:r>
              <a:rPr lang="en-GB" sz="1600" dirty="0" smtClean="0"/>
              <a:t>. Network congestion problems shall preferentially be solved with non-transaction based methods, i.e. methods that do not involve a selection between the contracts of individual market participants.“</a:t>
            </a:r>
          </a:p>
          <a:p>
            <a:pPr lvl="1" eaLnBrk="1" hangingPunct="1">
              <a:defRPr/>
            </a:pPr>
            <a:endParaRPr lang="en-GB" dirty="0" smtClean="0"/>
          </a:p>
          <a:p>
            <a:pPr lvl="1" eaLnBrk="1" hangingPunct="1">
              <a:defRPr/>
            </a:pPr>
            <a:r>
              <a:rPr lang="en-GB" sz="1600" dirty="0" smtClean="0"/>
              <a:t>"2.1. - Congestion-management methods shall be market-based in order to facilitate efficient cross-border trade. For that purpose, capacity shall be allocated only by means of explicit (capacity) or implicit (capacity and energy) auctions. Both methods may coexist on the same interconnection. </a:t>
            </a:r>
            <a:r>
              <a:rPr lang="en-GB" sz="1600" b="1" dirty="0" smtClean="0"/>
              <a:t>For intra-day trade continuous trading may be used."</a:t>
            </a:r>
            <a:endParaRPr lang="nb-NO" sz="16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Plassholder for innhold 2"/>
          <p:cNvSpPr>
            <a:spLocks noGrp="1"/>
          </p:cNvSpPr>
          <p:nvPr>
            <p:ph sz="half" idx="4294967295"/>
          </p:nvPr>
        </p:nvSpPr>
        <p:spPr>
          <a:xfrm>
            <a:off x="323850" y="1844675"/>
            <a:ext cx="8496300" cy="4321175"/>
          </a:xfrm>
        </p:spPr>
        <p:txBody>
          <a:bodyPr/>
          <a:lstStyle/>
          <a:p>
            <a:pPr marL="0" indent="0" eaLnBrk="1" hangingPunct="1">
              <a:buNone/>
            </a:pPr>
            <a:r>
              <a:rPr lang="nb-NO" sz="2000" dirty="0" smtClean="0">
                <a:latin typeface="Tw Cen MT" pitchFamily="34" charset="0"/>
              </a:rPr>
              <a:t>The FG CACM deals with pricing of intraday transmission capacity</a:t>
            </a:r>
          </a:p>
          <a:p>
            <a:pPr lvl="1" eaLnBrk="1" hangingPunct="1">
              <a:buFontTx/>
              <a:buNone/>
            </a:pPr>
            <a:endParaRPr lang="en-US" sz="1400" dirty="0" smtClean="0">
              <a:latin typeface="Tw Cen MT" pitchFamily="34" charset="0"/>
            </a:endParaRPr>
          </a:p>
          <a:p>
            <a:pPr eaLnBrk="1" hangingPunct="1">
              <a:spcAft>
                <a:spcPts val="1200"/>
              </a:spcAft>
            </a:pPr>
            <a:r>
              <a:rPr lang="en-US" sz="1800" dirty="0" smtClean="0">
                <a:latin typeface="Tw Cen MT" pitchFamily="34" charset="0"/>
              </a:rPr>
              <a:t>“The </a:t>
            </a:r>
            <a:r>
              <a:rPr lang="en-US" sz="1800" dirty="0">
                <a:latin typeface="Tw Cen MT" pitchFamily="34" charset="0"/>
              </a:rPr>
              <a:t>CACM Network Code(s) shall set out all necessary provisions for the implementation of </a:t>
            </a:r>
            <a:r>
              <a:rPr lang="en-US" sz="1800" dirty="0" smtClean="0">
                <a:latin typeface="Tw Cen MT" pitchFamily="34" charset="0"/>
              </a:rPr>
              <a:t>the pan-European </a:t>
            </a:r>
            <a:r>
              <a:rPr lang="en-US" sz="1800" dirty="0">
                <a:latin typeface="Tw Cen MT" pitchFamily="34" charset="0"/>
              </a:rPr>
              <a:t>intraday target model supporting continuous implicit trading, </a:t>
            </a:r>
            <a:r>
              <a:rPr lang="en-US" sz="1800" u="sng" dirty="0">
                <a:latin typeface="Tw Cen MT" pitchFamily="34" charset="0"/>
              </a:rPr>
              <a:t>with reliable pricing </a:t>
            </a:r>
            <a:r>
              <a:rPr lang="en-US" sz="1800" u="sng" dirty="0" smtClean="0">
                <a:latin typeface="Tw Cen MT" pitchFamily="34" charset="0"/>
              </a:rPr>
              <a:t>of intraday </a:t>
            </a:r>
            <a:r>
              <a:rPr lang="en-US" sz="1800" u="sng" dirty="0">
                <a:latin typeface="Tw Cen MT" pitchFamily="34" charset="0"/>
              </a:rPr>
              <a:t>transmission capacity reflecting congestion</a:t>
            </a:r>
            <a:r>
              <a:rPr lang="en-US" sz="1800" dirty="0">
                <a:latin typeface="Tw Cen MT" pitchFamily="34" charset="0"/>
              </a:rPr>
              <a:t> (i.e. in case of scarce capacity). The </a:t>
            </a:r>
            <a:r>
              <a:rPr lang="en-US" sz="1800" dirty="0" smtClean="0">
                <a:latin typeface="Tw Cen MT" pitchFamily="34" charset="0"/>
              </a:rPr>
              <a:t>method for </a:t>
            </a:r>
            <a:r>
              <a:rPr lang="en-US" sz="1800" dirty="0">
                <a:latin typeface="Tw Cen MT" pitchFamily="34" charset="0"/>
              </a:rPr>
              <a:t>pricing capacity and the allocation of congestion rents shall be subject to approval by </a:t>
            </a:r>
            <a:r>
              <a:rPr lang="en-US" sz="1800" dirty="0" smtClean="0">
                <a:latin typeface="Tw Cen MT" pitchFamily="34" charset="0"/>
              </a:rPr>
              <a:t>the NRAs </a:t>
            </a:r>
            <a:r>
              <a:rPr lang="en-US" sz="1800" dirty="0">
                <a:latin typeface="Tw Cen MT" pitchFamily="34" charset="0"/>
              </a:rPr>
              <a:t>concerned</a:t>
            </a:r>
            <a:r>
              <a:rPr lang="en-US" sz="1800" dirty="0" smtClean="0">
                <a:latin typeface="Tw Cen MT" pitchFamily="34" charset="0"/>
              </a:rPr>
              <a:t>.”</a:t>
            </a:r>
            <a:endParaRPr lang="nb-NO" sz="1800" dirty="0" smtClean="0">
              <a:latin typeface="Tw Cen MT" pitchFamily="34" charset="0"/>
            </a:endParaRPr>
          </a:p>
          <a:p>
            <a:r>
              <a:rPr lang="en-US" sz="1800" dirty="0" smtClean="0">
                <a:latin typeface="Tw Cen MT" pitchFamily="34" charset="0"/>
              </a:rPr>
              <a:t>“As </a:t>
            </a:r>
            <a:r>
              <a:rPr lang="en-US" sz="1800" u="sng" dirty="0">
                <a:latin typeface="Tw Cen MT" pitchFamily="34" charset="0"/>
              </a:rPr>
              <a:t>a transitional measure</a:t>
            </a:r>
            <a:r>
              <a:rPr lang="en-US" sz="1800" dirty="0">
                <a:latin typeface="Tw Cen MT" pitchFamily="34" charset="0"/>
              </a:rPr>
              <a:t>, direct explicit access to the capacity will also be allowed, subject to the approval by the relevant NRAs </a:t>
            </a:r>
            <a:r>
              <a:rPr lang="en-US" sz="1800" dirty="0" smtClean="0">
                <a:latin typeface="Tw Cen MT" pitchFamily="34" charset="0"/>
              </a:rPr>
              <a:t>[…] </a:t>
            </a:r>
            <a:r>
              <a:rPr lang="en-US" sz="1800" dirty="0">
                <a:latin typeface="Tw Cen MT" pitchFamily="34" charset="0"/>
              </a:rPr>
              <a:t>The </a:t>
            </a:r>
            <a:r>
              <a:rPr lang="en-US" sz="1800" u="sng" dirty="0">
                <a:latin typeface="Tw Cen MT" pitchFamily="34" charset="0"/>
              </a:rPr>
              <a:t>removal of direct explicit access </a:t>
            </a:r>
            <a:r>
              <a:rPr lang="en-US" sz="1800" dirty="0">
                <a:latin typeface="Tw Cen MT" pitchFamily="34" charset="0"/>
              </a:rPr>
              <a:t>for each border shall be subject to consultation with market parties and then approval of the relevant NRAs</a:t>
            </a:r>
            <a:r>
              <a:rPr lang="en-US" sz="1800" dirty="0" smtClean="0">
                <a:latin typeface="Tw Cen MT" pitchFamily="34" charset="0"/>
              </a:rPr>
              <a:t>.”</a:t>
            </a:r>
            <a:endParaRPr lang="nb-NO" sz="1800" dirty="0">
              <a:latin typeface="Tw Cen MT" pitchFamily="34" charset="0"/>
            </a:endParaRPr>
          </a:p>
        </p:txBody>
      </p:sp>
      <p:sp>
        <p:nvSpPr>
          <p:cNvPr id="19459" name="Tittel 1"/>
          <p:cNvSpPr>
            <a:spLocks/>
          </p:cNvSpPr>
          <p:nvPr/>
        </p:nvSpPr>
        <p:spPr bwMode="auto">
          <a:xfrm>
            <a:off x="1619250" y="404813"/>
            <a:ext cx="7129463" cy="1143000"/>
          </a:xfrm>
          <a:prstGeom prst="rect">
            <a:avLst/>
          </a:prstGeom>
          <a:noFill/>
          <a:ln w="9525">
            <a:noFill/>
            <a:miter lim="800000"/>
            <a:headEnd/>
            <a:tailEnd/>
          </a:ln>
        </p:spPr>
        <p:txBody>
          <a:bodyPr anchor="b"/>
          <a:lstStyle/>
          <a:p>
            <a:pPr>
              <a:defRPr/>
            </a:pPr>
            <a:r>
              <a:rPr lang="en-US" sz="3200" b="1" dirty="0">
                <a:solidFill>
                  <a:srgbClr val="7F7F7F"/>
                </a:solidFill>
                <a:latin typeface="Tw Cen MT" pitchFamily="34" charset="0"/>
              </a:rPr>
              <a:t>1. Introduction</a:t>
            </a:r>
            <a:r>
              <a:rPr lang="en-US" sz="3200" dirty="0">
                <a:solidFill>
                  <a:srgbClr val="7F7F7F"/>
                </a:solidFill>
                <a:latin typeface="Tw Cen MT" pitchFamily="34" charset="0"/>
              </a:rPr>
              <a:t/>
            </a:r>
            <a:br>
              <a:rPr lang="en-US" sz="3200" dirty="0">
                <a:solidFill>
                  <a:srgbClr val="7F7F7F"/>
                </a:solidFill>
                <a:latin typeface="Tw Cen MT" pitchFamily="34" charset="0"/>
              </a:rPr>
            </a:br>
            <a:r>
              <a:rPr lang="en-US" sz="2400" i="1" dirty="0">
                <a:solidFill>
                  <a:schemeClr val="bg2"/>
                </a:solidFill>
                <a:latin typeface="Tw Cen MT" pitchFamily="34" charset="0"/>
                <a:ea typeface="+mj-ea"/>
                <a:cs typeface="+mj-cs"/>
              </a:rPr>
              <a:t>1.d </a:t>
            </a:r>
            <a:r>
              <a:rPr lang="nb-NO" sz="2400" i="1" dirty="0">
                <a:solidFill>
                  <a:schemeClr val="bg2"/>
                </a:solidFill>
                <a:latin typeface="Tw Cen MT" pitchFamily="34" charset="0"/>
                <a:ea typeface="+mj-ea"/>
                <a:cs typeface="+mj-cs"/>
              </a:rPr>
              <a:t>Legal Background (ii)</a:t>
            </a:r>
          </a:p>
        </p:txBody>
      </p:sp>
      <p:sp>
        <p:nvSpPr>
          <p:cNvPr id="4" name="TekstSylinder 3"/>
          <p:cNvSpPr txBox="1">
            <a:spLocks noChangeArrowheads="1"/>
          </p:cNvSpPr>
          <p:nvPr/>
        </p:nvSpPr>
        <p:spPr bwMode="auto">
          <a:xfrm>
            <a:off x="756436" y="5805264"/>
            <a:ext cx="7689926" cy="584775"/>
          </a:xfrm>
          <a:prstGeom prst="rect">
            <a:avLst/>
          </a:prstGeom>
          <a:solidFill>
            <a:schemeClr val="accent1">
              <a:lumMod val="50000"/>
            </a:schemeClr>
          </a:solidFill>
          <a:ln w="25400" algn="ctr">
            <a:noFill/>
            <a:miter lim="800000"/>
            <a:headEnd/>
            <a:tailEnd/>
          </a:ln>
        </p:spPr>
        <p:txBody>
          <a:bodyPr wrap="none">
            <a:spAutoFit/>
          </a:bodyPr>
          <a:lstStyle/>
          <a:p>
            <a:pPr algn="ctr"/>
            <a:r>
              <a:rPr lang="nb-NO" sz="1600" dirty="0" smtClean="0">
                <a:solidFill>
                  <a:schemeClr val="bg1"/>
                </a:solidFill>
              </a:rPr>
              <a:t>Following the FG CACM it is currently assumed that the removal of explicit access </a:t>
            </a:r>
          </a:p>
          <a:p>
            <a:pPr algn="ctr"/>
            <a:r>
              <a:rPr lang="nb-NO" sz="1600" dirty="0" smtClean="0">
                <a:solidFill>
                  <a:schemeClr val="bg1"/>
                </a:solidFill>
              </a:rPr>
              <a:t>and the introduction of pricing of capacity will occur at the same time.</a:t>
            </a:r>
            <a:endParaRPr lang="nb-NO" sz="1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Plassholder for innhold 2"/>
          <p:cNvSpPr>
            <a:spLocks noGrp="1"/>
          </p:cNvSpPr>
          <p:nvPr>
            <p:ph sz="half" idx="4294967295"/>
          </p:nvPr>
        </p:nvSpPr>
        <p:spPr>
          <a:xfrm>
            <a:off x="323850" y="1844675"/>
            <a:ext cx="8496300" cy="3887788"/>
          </a:xfrm>
        </p:spPr>
        <p:txBody>
          <a:bodyPr/>
          <a:lstStyle/>
          <a:p>
            <a:pPr marL="533400" indent="-533400" eaLnBrk="1" hangingPunct="1">
              <a:buFontTx/>
              <a:buNone/>
            </a:pPr>
            <a:r>
              <a:rPr lang="en-US" sz="1600" dirty="0" smtClean="0">
                <a:latin typeface="Tw Cen MT" pitchFamily="34" charset="0"/>
              </a:rPr>
              <a:t>NWE regulators position:</a:t>
            </a:r>
          </a:p>
          <a:p>
            <a:pPr marL="533400" indent="-533400" eaLnBrk="1" hangingPunct="1"/>
            <a:r>
              <a:rPr lang="en-US" sz="1600" dirty="0" smtClean="0">
                <a:latin typeface="Tw Cen MT" pitchFamily="34" charset="0"/>
              </a:rPr>
              <a:t>By December 2011, NWE TSOs and power exchanges should present options for pricing intraday capacity in the case of congestion. Broad consultation on the options for intraday pricing should take place in 2012.</a:t>
            </a:r>
          </a:p>
          <a:p>
            <a:pPr marL="533400" indent="-533400" eaLnBrk="1" hangingPunct="1"/>
            <a:endParaRPr lang="en-US" sz="1600" dirty="0" smtClean="0">
              <a:latin typeface="Tw Cen MT" pitchFamily="34" charset="0"/>
            </a:endParaRPr>
          </a:p>
          <a:p>
            <a:pPr marL="533400" indent="-533400" eaLnBrk="1" hangingPunct="1"/>
            <a:r>
              <a:rPr lang="en-US" sz="1600" dirty="0" smtClean="0">
                <a:latin typeface="Tw Cen MT" pitchFamily="34" charset="0"/>
              </a:rPr>
              <a:t>The European target model for intraday cross-border trade is for intraday capacity pricing reflecting congestion to be introduced by 2014.</a:t>
            </a:r>
          </a:p>
          <a:p>
            <a:pPr marL="533400" indent="-533400" eaLnBrk="1" hangingPunct="1">
              <a:buFontTx/>
              <a:buNone/>
            </a:pPr>
            <a:endParaRPr lang="en-US" sz="1600" dirty="0" smtClean="0">
              <a:latin typeface="Tw Cen MT" pitchFamily="34" charset="0"/>
            </a:endParaRPr>
          </a:p>
          <a:p>
            <a:pPr marL="533400" indent="-533400" eaLnBrk="1" hangingPunct="1"/>
            <a:r>
              <a:rPr lang="en-GB" sz="1600" dirty="0" smtClean="0">
                <a:latin typeface="Tw Cen MT" pitchFamily="34" charset="0"/>
              </a:rPr>
              <a:t>It is not yet clear what the best approach will be to facilitate intraday capacity pricing and this will depend on a number of factors. Therefore TSOs, PXs and Regulators need to investigate the different options for intraday capacity pricing and their associated costs and benefits</a:t>
            </a:r>
          </a:p>
          <a:p>
            <a:pPr marL="933450" lvl="1" indent="-306388" eaLnBrk="1" hangingPunct="1">
              <a:buFont typeface="Arial" charset="0"/>
              <a:buChar char="•"/>
            </a:pPr>
            <a:r>
              <a:rPr lang="en-GB" sz="1600" i="1" dirty="0" smtClean="0">
                <a:latin typeface="Tw Cen MT" pitchFamily="34" charset="0"/>
              </a:rPr>
              <a:t>This relates also to another part of the final draft of the FG CACM (5.1): </a:t>
            </a:r>
            <a:r>
              <a:rPr lang="en-GB" sz="1600" b="1" i="1" dirty="0" smtClean="0">
                <a:latin typeface="Tw Cen MT" pitchFamily="34" charset="0"/>
              </a:rPr>
              <a:t>“ (…) Regulators will require a good understanding of the options and associated costs and benefits for each significant step in the implementation of the approved intraday roadmap.”</a:t>
            </a:r>
            <a:endParaRPr lang="nb-NO" sz="1600" dirty="0" smtClean="0">
              <a:latin typeface="Tw Cen MT" pitchFamily="34" charset="0"/>
            </a:endParaRPr>
          </a:p>
        </p:txBody>
      </p:sp>
      <p:sp>
        <p:nvSpPr>
          <p:cNvPr id="20484" name="Tittel 1"/>
          <p:cNvSpPr>
            <a:spLocks/>
          </p:cNvSpPr>
          <p:nvPr/>
        </p:nvSpPr>
        <p:spPr bwMode="auto">
          <a:xfrm>
            <a:off x="1619250" y="404813"/>
            <a:ext cx="7129463" cy="1143000"/>
          </a:xfrm>
          <a:prstGeom prst="rect">
            <a:avLst/>
          </a:prstGeom>
          <a:noFill/>
          <a:ln w="9525">
            <a:noFill/>
            <a:miter lim="800000"/>
            <a:headEnd/>
            <a:tailEnd/>
          </a:ln>
        </p:spPr>
        <p:txBody>
          <a:bodyPr anchor="b"/>
          <a:lstStyle/>
          <a:p>
            <a:pPr>
              <a:defRPr/>
            </a:pPr>
            <a:r>
              <a:rPr lang="en-US" sz="3200" b="1" dirty="0">
                <a:solidFill>
                  <a:srgbClr val="7F7F7F"/>
                </a:solidFill>
                <a:latin typeface="Tw Cen MT" pitchFamily="34" charset="0"/>
              </a:rPr>
              <a:t>1. Introduction</a:t>
            </a:r>
            <a:r>
              <a:rPr lang="en-US" sz="3200" dirty="0">
                <a:solidFill>
                  <a:srgbClr val="7F7F7F"/>
                </a:solidFill>
                <a:latin typeface="Tw Cen MT" pitchFamily="34" charset="0"/>
              </a:rPr>
              <a:t/>
            </a:r>
            <a:br>
              <a:rPr lang="en-US" sz="3200" dirty="0">
                <a:solidFill>
                  <a:srgbClr val="7F7F7F"/>
                </a:solidFill>
                <a:latin typeface="Tw Cen MT" pitchFamily="34" charset="0"/>
              </a:rPr>
            </a:br>
            <a:r>
              <a:rPr lang="en-US" sz="2400" i="1" dirty="0">
                <a:solidFill>
                  <a:schemeClr val="bg2"/>
                </a:solidFill>
                <a:latin typeface="Tw Cen MT" pitchFamily="34" charset="0"/>
                <a:ea typeface="+mj-ea"/>
                <a:cs typeface="+mj-cs"/>
              </a:rPr>
              <a:t>1.d </a:t>
            </a:r>
            <a:r>
              <a:rPr lang="nb-NO" sz="2400" i="1" dirty="0">
                <a:solidFill>
                  <a:schemeClr val="bg2"/>
                </a:solidFill>
                <a:latin typeface="Tw Cen MT" pitchFamily="34" charset="0"/>
                <a:ea typeface="+mj-ea"/>
                <a:cs typeface="+mj-cs"/>
              </a:rPr>
              <a:t>Legal Background (iii)</a:t>
            </a:r>
          </a:p>
        </p:txBody>
      </p:sp>
      <p:sp>
        <p:nvSpPr>
          <p:cNvPr id="44035" name="TekstSylinder 3"/>
          <p:cNvSpPr txBox="1">
            <a:spLocks noChangeArrowheads="1"/>
          </p:cNvSpPr>
          <p:nvPr/>
        </p:nvSpPr>
        <p:spPr bwMode="auto">
          <a:xfrm>
            <a:off x="214313" y="5940425"/>
            <a:ext cx="8774112" cy="584200"/>
          </a:xfrm>
          <a:prstGeom prst="rect">
            <a:avLst/>
          </a:prstGeom>
          <a:solidFill>
            <a:schemeClr val="accent1">
              <a:lumMod val="50000"/>
            </a:schemeClr>
          </a:solidFill>
          <a:ln w="25400" algn="ctr">
            <a:noFill/>
            <a:miter lim="800000"/>
            <a:headEnd/>
            <a:tailEnd/>
          </a:ln>
        </p:spPr>
        <p:txBody>
          <a:bodyPr wrap="none">
            <a:spAutoFit/>
          </a:bodyPr>
          <a:lstStyle/>
          <a:p>
            <a:pPr algn="ctr"/>
            <a:r>
              <a:rPr lang="nb-NO" sz="1600" dirty="0">
                <a:solidFill>
                  <a:schemeClr val="bg1"/>
                </a:solidFill>
              </a:rPr>
              <a:t>Capacity pricing must be subject to an in-depth analysis including a costs-benefits</a:t>
            </a:r>
          </a:p>
          <a:p>
            <a:pPr algn="ctr"/>
            <a:r>
              <a:rPr lang="nb-NO" sz="1600" dirty="0">
                <a:solidFill>
                  <a:schemeClr val="bg1"/>
                </a:solidFill>
              </a:rPr>
              <a:t>one, to allow a good understanding of its impacts and enable regulatory decision in that respect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Select Content Type" ma:contentTypeID="0x010100CB9E85601ADC1E4F9BE64E701F38C77100546EA6BCD331914FB98445A71F4E5B9E" ma:contentTypeVersion="12" ma:contentTypeDescription="Select Content Type from drop-down above" ma:contentTypeScope="" ma:versionID="0a8a9fd2954342d8689b0054a64f346f">
  <xsd:schema xmlns:xsd="http://www.w3.org/2001/XMLSchema" xmlns:p="http://schemas.microsoft.com/office/2006/metadata/properties" xmlns:ns2="eecedeb9-13b3-4e62-b003-046c92e1668a" targetNamespace="http://schemas.microsoft.com/office/2006/metadata/properties" ma:root="true" ma:fieldsID="fa05ffe0f833c580e5dbc5ab6437f6d9" ns2:_="">
    <xsd:import namespace="eecedeb9-13b3-4e62-b003-046c92e1668a"/>
    <xsd:element name="properties">
      <xsd:complexType>
        <xsd:sequence>
          <xsd:element name="documentManagement">
            <xsd:complexType>
              <xsd:all>
                <xsd:element ref="ns2:Select_x0020_Content_x0020_Type_x0020_Above"/>
                <xsd:element ref="ns2:Classification"/>
                <xsd:element ref="ns2:Descriptor" minOccurs="0"/>
              </xsd:all>
            </xsd:complexType>
          </xsd:element>
        </xsd:sequence>
      </xsd:complexType>
    </xsd:element>
  </xsd:schema>
  <xsd:schema xmlns:xsd="http://www.w3.org/2001/XMLSchema" xmlns:dms="http://schemas.microsoft.com/office/2006/documentManagement/types" targetNamespace="eecedeb9-13b3-4e62-b003-046c92e1668a" elementFormDefault="qualified">
    <xsd:import namespace="http://schemas.microsoft.com/office/2006/documentManagement/types"/>
    <xsd:element name="Select_x0020_Content_x0020_Type_x0020_Above" ma:index="1" ma:displayName="Select Content Type Above" ma:description="Ensure you select the correct Content Type" ma:internalName="Select_x0020_Content_x0020_Type_x0020_Above" ma:readOnly="false">
      <xsd:simpleType>
        <xsd:restriction base="dms:Text">
          <xsd:maxLength value="1"/>
        </xsd:restriction>
      </xsd:simpleType>
    </xsd:element>
    <xsd:element name="Classification" ma:index="14" ma:displayName="Classification" ma:default="Unclassified" ma:format="Dropdown" ma:internalName="Classification">
      <xsd:simpleType>
        <xsd:restriction base="dms:Choice">
          <xsd:enumeration value="Unclassified"/>
          <xsd:enumeration value="Protect"/>
          <xsd:enumeration value="Restricted"/>
        </xsd:restriction>
      </xsd:simpleType>
    </xsd:element>
    <xsd:element name="Descriptor" ma:index="15" nillable="true" ma:displayName="Descriptor" ma:format="Dropdown" ma:internalName="Descriptor">
      <xsd:simpleType>
        <xsd:restriction base="dms:Choice">
          <xsd:enumeration value="Commercial"/>
          <xsd:enumeration value="Management"/>
          <xsd:enumeration value="Market Sensitive"/>
          <xsd:enumeration value="Staff"/>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B02383FB06A5A1439267EC123EB2346E" ma:contentTypeVersion="21" ma:contentTypeDescription="Create a new document." ma:contentTypeScope="" ma:versionID="213e03ce9334f68d0a6db793cd5d3459">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documentManagement>
    <_dlc_DocId xmlns="985daa2e-53d8-4475-82b8-9c7d25324e34">ACER-2015-01662</_dlc_DocId>
    <_dlc_DocIdUrl xmlns="985daa2e-53d8-4475-82b8-9c7d25324e34">
      <Url>http://s-do-prod-ap/en/Electricity/Regional_initiatives/Meetings/Workshop_on_Capacity_Pricing/_layouts/DocIdRedir.aspx?ID=ACER-2015-01662</Url>
      <Description>ACER-2015-01662</Description>
    </_dlc_DocIdUrl>
    <ACER_Abstract xmlns="985daa2e-53d8-4475-82b8-9c7d25324e34" xsi:nil="true"/>
  </documentManagement>
</p:properties>
</file>

<file path=customXml/itemProps1.xml><?xml version="1.0" encoding="utf-8"?>
<ds:datastoreItem xmlns:ds="http://schemas.openxmlformats.org/officeDocument/2006/customXml" ds:itemID="{A9FD2599-EA94-467C-AE9D-2A99DB7A4D90}"/>
</file>

<file path=customXml/itemProps2.xml><?xml version="1.0" encoding="utf-8"?>
<ds:datastoreItem xmlns:ds="http://schemas.openxmlformats.org/officeDocument/2006/customXml" ds:itemID="{FA08DEE7-B33A-421A-8C14-CC3DE5798A2B}"/>
</file>

<file path=customXml/itemProps3.xml><?xml version="1.0" encoding="utf-8"?>
<ds:datastoreItem xmlns:ds="http://schemas.openxmlformats.org/officeDocument/2006/customXml" ds:itemID="{69D19DC6-D012-40A4-9020-724CBD8E65C1}"/>
</file>

<file path=customXml/itemProps4.xml><?xml version="1.0" encoding="utf-8"?>
<ds:datastoreItem xmlns:ds="http://schemas.openxmlformats.org/officeDocument/2006/customXml" ds:itemID="{A17BA195-C6B2-4296-8919-7DB9B20C5F9E}"/>
</file>

<file path=customXml/itemProps5.xml><?xml version="1.0" encoding="utf-8"?>
<ds:datastoreItem xmlns:ds="http://schemas.openxmlformats.org/officeDocument/2006/customXml" ds:itemID="{2B8C4074-833D-4133-8CDE-DB6821285CA9}"/>
</file>

<file path=docProps/app.xml><?xml version="1.0" encoding="utf-8"?>
<Properties xmlns="http://schemas.openxmlformats.org/officeDocument/2006/extended-properties" xmlns:vt="http://schemas.openxmlformats.org/officeDocument/2006/docPropsVTypes">
  <TotalTime>3</TotalTime>
  <Words>2077</Words>
  <Application>Microsoft Office PowerPoint</Application>
  <PresentationFormat>Affichage à l'écran (4:3)</PresentationFormat>
  <Paragraphs>274</Paragraphs>
  <Slides>25</Slides>
  <Notes>25</Notes>
  <HiddenSlides>0</HiddenSlides>
  <MMClips>0</MMClips>
  <ScaleCrop>false</ScaleCrop>
  <HeadingPairs>
    <vt:vector size="4" baseType="variant">
      <vt:variant>
        <vt:lpstr>Thème</vt:lpstr>
      </vt:variant>
      <vt:variant>
        <vt:i4>2</vt:i4>
      </vt:variant>
      <vt:variant>
        <vt:lpstr>Titres des diapositives</vt:lpstr>
      </vt:variant>
      <vt:variant>
        <vt:i4>25</vt:i4>
      </vt:variant>
    </vt:vector>
  </HeadingPairs>
  <TitlesOfParts>
    <vt:vector size="27" baseType="lpstr">
      <vt:lpstr>Conception personnalisée</vt:lpstr>
      <vt:lpstr>1_Default Design</vt:lpstr>
      <vt:lpstr>Discussion on Intraday Capacity Pricing</vt:lpstr>
      <vt:lpstr>Diapositive 2</vt:lpstr>
      <vt:lpstr>Content</vt:lpstr>
      <vt:lpstr>Diapositive 4</vt:lpstr>
      <vt:lpstr>Diapositive 5</vt:lpstr>
      <vt:lpstr>1. Introduction 1. c. Difference between “Ranking” and “Pricing”</vt:lpstr>
      <vt:lpstr>1. Introduction 1.d Legal Background (i)</vt:lpstr>
      <vt:lpstr>Diapositive 8</vt:lpstr>
      <vt:lpstr>Diapositive 9</vt:lpstr>
      <vt:lpstr>Diapositive 10</vt:lpstr>
      <vt:lpstr>A question of efficiency: Who should get capacity if a congestion occurs and based on which criteria?</vt:lpstr>
      <vt:lpstr>2. Ranking 2. a. Allocation principles</vt:lpstr>
      <vt:lpstr>2. Ranking 2.b Implicit access (SOB) – No capacity available</vt:lpstr>
      <vt:lpstr>Diapositive 14</vt:lpstr>
      <vt:lpstr>Diapositive 15</vt:lpstr>
      <vt:lpstr>Diapositive 16</vt:lpstr>
      <vt:lpstr>Diapositive 17</vt:lpstr>
      <vt:lpstr>WILL THERE BE PRICING OF CAPACITY I.E. EXTRACTION OF A  CONGESTION RENT? </vt:lpstr>
      <vt:lpstr>Diapositive 19</vt:lpstr>
      <vt:lpstr>Diapositive 20</vt:lpstr>
      <vt:lpstr>Thanks for your attention!</vt:lpstr>
      <vt:lpstr>Backup  Potential solution to collect explicit price for explicit requests (OTC)</vt:lpstr>
      <vt:lpstr>Ranking Explicit access</vt:lpstr>
      <vt:lpstr>Ranking  Explicit &amp; Implicit access – Additional capacity</vt:lpstr>
      <vt:lpstr>Diapositive 25</vt:lpstr>
    </vt:vector>
  </TitlesOfParts>
  <Company>National Grid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version of the NWE TSO slides on capacity pricing</dc:title>
  <dc:subject/>
  <dc:creator>IM</dc:creator>
  <cp:lastModifiedBy>Benoît AUBARD</cp:lastModifiedBy>
  <cp:revision>256</cp:revision>
  <dcterms:created xsi:type="dcterms:W3CDTF">2011-03-09T12:04:07Z</dcterms:created>
  <dcterms:modified xsi:type="dcterms:W3CDTF">2011-10-10T08:20:24Z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3" name="ContentTypeId">
    <vt:lpwstr>0x010100B02383FB06A5A1439267EC123EB2346E</vt:lpwstr>
  </property>
  <property fmtid="{D5CDD505-2E9C-101B-9397-08002B2CF9AE}" pid="4" name="_dlc_DocIdItemGuid">
    <vt:lpwstr>4c3bad3e-19e7-4985-bb29-7aedc68cf803</vt:lpwstr>
  </property>
</Properties>
</file>